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3"/>
  </p:sldMasterIdLst>
  <p:notesMasterIdLst>
    <p:notesMasterId r:id="rId7"/>
  </p:notesMasterIdLst>
  <p:sldIdLst>
    <p:sldId id="256" r:id="rId4"/>
    <p:sldId id="257" r:id="rId5"/>
    <p:sldId id="258" r:id="rId6"/>
  </p:sldIdLst>
  <p:sldSz cx="6858000" cy="9906000" type="A4"/>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6F9B355-BAC0-3DBB-8191-B0A09598E0B2}" name="Magdalena Borkowska" initials="MB" userId="S::Magdalena.Borkowska@aliortfi.com::a1200b83-8a21-4839-abb8-e435a464291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E013B"/>
    <a:srgbClr val="660057"/>
    <a:srgbClr val="FFC20F"/>
    <a:srgbClr val="2600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58"/>
    <p:restoredTop sz="96296"/>
  </p:normalViewPr>
  <p:slideViewPr>
    <p:cSldViewPr snapToGrid="0" snapToObjects="1">
      <p:cViewPr>
        <p:scale>
          <a:sx n="150" d="100"/>
          <a:sy n="150" d="100"/>
        </p:scale>
        <p:origin x="1037" y="-19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1.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tableStyles" Target="tableStyles.xml"/><Relationship Id="rId5" Type="http://schemas.openxmlformats.org/officeDocument/2006/relationships/slide" Target="slides/slide2.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pl-PL"/>
          </a:p>
        </p:txBody>
      </p:sp>
      <p:sp>
        <p:nvSpPr>
          <p:cNvPr id="3" name="Symbol zastępczy daty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1D8EF024-91D0-E443-88B2-5244E04707F6}" type="datetimeFigureOut">
              <a:rPr lang="pl-PL" smtClean="0"/>
              <a:t>7.05.2026</a:t>
            </a:fld>
            <a:endParaRPr lang="pl-PL"/>
          </a:p>
        </p:txBody>
      </p:sp>
      <p:sp>
        <p:nvSpPr>
          <p:cNvPr id="4" name="Symbol zastępczy obrazu slajdu 3"/>
          <p:cNvSpPr>
            <a:spLocks noGrp="1" noRot="1" noChangeAspect="1"/>
          </p:cNvSpPr>
          <p:nvPr>
            <p:ph type="sldImg" idx="2"/>
          </p:nvPr>
        </p:nvSpPr>
        <p:spPr>
          <a:xfrm>
            <a:off x="2535238" y="1200150"/>
            <a:ext cx="2244725" cy="3240088"/>
          </a:xfrm>
          <a:prstGeom prst="rect">
            <a:avLst/>
          </a:prstGeom>
          <a:noFill/>
          <a:ln w="12700">
            <a:solidFill>
              <a:prstClr val="black"/>
            </a:solidFill>
          </a:ln>
        </p:spPr>
        <p:txBody>
          <a:bodyPr vert="horz" lIns="96661" tIns="48331" rIns="96661" bIns="48331" rtlCol="0" anchor="ctr"/>
          <a:lstStyle/>
          <a:p>
            <a:endParaRPr lang="pl-PL"/>
          </a:p>
        </p:txBody>
      </p:sp>
      <p:sp>
        <p:nvSpPr>
          <p:cNvPr id="5" name="Symbol zastępczy notatek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pl-PL"/>
          </a:p>
        </p:txBody>
      </p:sp>
      <p:sp>
        <p:nvSpPr>
          <p:cNvPr id="7" name="Symbol zastępczy numeru slajdu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7CEB433F-880C-3548-9D36-2BB282AE29FD}" type="slidenum">
              <a:rPr lang="pl-PL" smtClean="0"/>
              <a:t>‹#›</a:t>
            </a:fld>
            <a:endParaRPr lang="pl-PL"/>
          </a:p>
        </p:txBody>
      </p:sp>
    </p:spTree>
    <p:extLst>
      <p:ext uri="{BB962C8B-B14F-4D97-AF65-F5344CB8AC3E}">
        <p14:creationId xmlns:p14="http://schemas.microsoft.com/office/powerpoint/2010/main" val="1717922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7CEB433F-880C-3548-9D36-2BB282AE29FD}" type="slidenum">
              <a:rPr lang="pl-PL" smtClean="0"/>
              <a:t>1</a:t>
            </a:fld>
            <a:endParaRPr lang="pl-PL"/>
          </a:p>
        </p:txBody>
      </p:sp>
    </p:spTree>
    <p:extLst>
      <p:ext uri="{BB962C8B-B14F-4D97-AF65-F5344CB8AC3E}">
        <p14:creationId xmlns:p14="http://schemas.microsoft.com/office/powerpoint/2010/main" val="194585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7CEB433F-880C-3548-9D36-2BB282AE29FD}" type="slidenum">
              <a:rPr lang="pl-PL" smtClean="0"/>
              <a:t>2</a:t>
            </a:fld>
            <a:endParaRPr lang="pl-PL"/>
          </a:p>
        </p:txBody>
      </p:sp>
    </p:spTree>
    <p:extLst>
      <p:ext uri="{BB962C8B-B14F-4D97-AF65-F5344CB8AC3E}">
        <p14:creationId xmlns:p14="http://schemas.microsoft.com/office/powerpoint/2010/main" val="756971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7CEB433F-880C-3548-9D36-2BB282AE29FD}" type="slidenum">
              <a:rPr lang="pl-PL" smtClean="0"/>
              <a:t>3</a:t>
            </a:fld>
            <a:endParaRPr lang="pl-PL"/>
          </a:p>
        </p:txBody>
      </p:sp>
    </p:spTree>
    <p:extLst>
      <p:ext uri="{BB962C8B-B14F-4D97-AF65-F5344CB8AC3E}">
        <p14:creationId xmlns:p14="http://schemas.microsoft.com/office/powerpoint/2010/main" val="5494341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pl-PL"/>
              <a:t>Kliknij, aby edytować styl</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9B743D3A-7147-5D4F-9851-B3342A1D6B1B}" type="datetimeFigureOut">
              <a:rPr lang="pl-PL" smtClean="0"/>
              <a:t>7.05.2026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0A7F5A7-B61C-244C-B9F9-68A070D21DCC}" type="slidenum">
              <a:rPr lang="pl-PL" smtClean="0"/>
              <a:t>‹#›</a:t>
            </a:fld>
            <a:endParaRPr lang="pl-PL"/>
          </a:p>
        </p:txBody>
      </p:sp>
    </p:spTree>
    <p:extLst>
      <p:ext uri="{BB962C8B-B14F-4D97-AF65-F5344CB8AC3E}">
        <p14:creationId xmlns:p14="http://schemas.microsoft.com/office/powerpoint/2010/main" val="3581828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9B743D3A-7147-5D4F-9851-B3342A1D6B1B}" type="datetimeFigureOut">
              <a:rPr lang="pl-PL" smtClean="0"/>
              <a:t>7.05.2026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0A7F5A7-B61C-244C-B9F9-68A070D21DCC}" type="slidenum">
              <a:rPr lang="pl-PL" smtClean="0"/>
              <a:t>‹#›</a:t>
            </a:fld>
            <a:endParaRPr lang="pl-PL"/>
          </a:p>
        </p:txBody>
      </p:sp>
    </p:spTree>
    <p:extLst>
      <p:ext uri="{BB962C8B-B14F-4D97-AF65-F5344CB8AC3E}">
        <p14:creationId xmlns:p14="http://schemas.microsoft.com/office/powerpoint/2010/main" val="502242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9B743D3A-7147-5D4F-9851-B3342A1D6B1B}" type="datetimeFigureOut">
              <a:rPr lang="pl-PL" smtClean="0"/>
              <a:t>7.05.2026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0A7F5A7-B61C-244C-B9F9-68A070D21DCC}" type="slidenum">
              <a:rPr lang="pl-PL" smtClean="0"/>
              <a:t>‹#›</a:t>
            </a:fld>
            <a:endParaRPr lang="pl-PL"/>
          </a:p>
        </p:txBody>
      </p:sp>
    </p:spTree>
    <p:extLst>
      <p:ext uri="{BB962C8B-B14F-4D97-AF65-F5344CB8AC3E}">
        <p14:creationId xmlns:p14="http://schemas.microsoft.com/office/powerpoint/2010/main" val="3377703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9B743D3A-7147-5D4F-9851-B3342A1D6B1B}" type="datetimeFigureOut">
              <a:rPr lang="pl-PL" smtClean="0"/>
              <a:t>7.05.2026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0A7F5A7-B61C-244C-B9F9-68A070D21DCC}" type="slidenum">
              <a:rPr lang="pl-PL" smtClean="0"/>
              <a:t>‹#›</a:t>
            </a:fld>
            <a:endParaRPr lang="pl-PL"/>
          </a:p>
        </p:txBody>
      </p:sp>
    </p:spTree>
    <p:extLst>
      <p:ext uri="{BB962C8B-B14F-4D97-AF65-F5344CB8AC3E}">
        <p14:creationId xmlns:p14="http://schemas.microsoft.com/office/powerpoint/2010/main" val="2150622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pl-PL"/>
              <a:t>Kliknij, aby edytować styl</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9B743D3A-7147-5D4F-9851-B3342A1D6B1B}" type="datetimeFigureOut">
              <a:rPr lang="pl-PL" smtClean="0"/>
              <a:t>7.05.2026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0A7F5A7-B61C-244C-B9F9-68A070D21DCC}" type="slidenum">
              <a:rPr lang="pl-PL" smtClean="0"/>
              <a:t>‹#›</a:t>
            </a:fld>
            <a:endParaRPr lang="pl-PL"/>
          </a:p>
        </p:txBody>
      </p:sp>
    </p:spTree>
    <p:extLst>
      <p:ext uri="{BB962C8B-B14F-4D97-AF65-F5344CB8AC3E}">
        <p14:creationId xmlns:p14="http://schemas.microsoft.com/office/powerpoint/2010/main" val="2804492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9B743D3A-7147-5D4F-9851-B3342A1D6B1B}" type="datetimeFigureOut">
              <a:rPr lang="pl-PL" smtClean="0"/>
              <a:t>7.05.2026</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40A7F5A7-B61C-244C-B9F9-68A070D21DCC}" type="slidenum">
              <a:rPr lang="pl-PL" smtClean="0"/>
              <a:t>‹#›</a:t>
            </a:fld>
            <a:endParaRPr lang="pl-PL"/>
          </a:p>
        </p:txBody>
      </p:sp>
    </p:spTree>
    <p:extLst>
      <p:ext uri="{BB962C8B-B14F-4D97-AF65-F5344CB8AC3E}">
        <p14:creationId xmlns:p14="http://schemas.microsoft.com/office/powerpoint/2010/main" val="98249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pl-PL"/>
              <a:t>Kliknij, aby edytować styl</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l-PL"/>
              <a:t>Kliknij, aby edytować style wzorca tekstu</a:t>
            </a:r>
          </a:p>
        </p:txBody>
      </p:sp>
      <p:sp>
        <p:nvSpPr>
          <p:cNvPr id="4" name="Content Placeholder 3"/>
          <p:cNvSpPr>
            <a:spLocks noGrp="1"/>
          </p:cNvSpPr>
          <p:nvPr>
            <p:ph sz="half" idx="2"/>
          </p:nvPr>
        </p:nvSpPr>
        <p:spPr>
          <a:xfrm>
            <a:off x="472381" y="3618442"/>
            <a:ext cx="2901255" cy="5322183"/>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l-PL"/>
              <a:t>Kliknij, aby edytować style wzorca tekstu</a:t>
            </a:r>
          </a:p>
        </p:txBody>
      </p:sp>
      <p:sp>
        <p:nvSpPr>
          <p:cNvPr id="6" name="Content Placeholder 5"/>
          <p:cNvSpPr>
            <a:spLocks noGrp="1"/>
          </p:cNvSpPr>
          <p:nvPr>
            <p:ph sz="quarter" idx="4"/>
          </p:nvPr>
        </p:nvSpPr>
        <p:spPr>
          <a:xfrm>
            <a:off x="3471863" y="3618442"/>
            <a:ext cx="2915543" cy="5322183"/>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9B743D3A-7147-5D4F-9851-B3342A1D6B1B}" type="datetimeFigureOut">
              <a:rPr lang="pl-PL" smtClean="0"/>
              <a:t>7.05.2026</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40A7F5A7-B61C-244C-B9F9-68A070D21DCC}" type="slidenum">
              <a:rPr lang="pl-PL" smtClean="0"/>
              <a:t>‹#›</a:t>
            </a:fld>
            <a:endParaRPr lang="pl-PL"/>
          </a:p>
        </p:txBody>
      </p:sp>
    </p:spTree>
    <p:extLst>
      <p:ext uri="{BB962C8B-B14F-4D97-AF65-F5344CB8AC3E}">
        <p14:creationId xmlns:p14="http://schemas.microsoft.com/office/powerpoint/2010/main" val="2908084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9B743D3A-7147-5D4F-9851-B3342A1D6B1B}" type="datetimeFigureOut">
              <a:rPr lang="pl-PL" smtClean="0"/>
              <a:t>7.05.2026</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40A7F5A7-B61C-244C-B9F9-68A070D21DCC}" type="slidenum">
              <a:rPr lang="pl-PL" smtClean="0"/>
              <a:t>‹#›</a:t>
            </a:fld>
            <a:endParaRPr lang="pl-PL"/>
          </a:p>
        </p:txBody>
      </p:sp>
    </p:spTree>
    <p:extLst>
      <p:ext uri="{BB962C8B-B14F-4D97-AF65-F5344CB8AC3E}">
        <p14:creationId xmlns:p14="http://schemas.microsoft.com/office/powerpoint/2010/main" val="2389602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743D3A-7147-5D4F-9851-B3342A1D6B1B}" type="datetimeFigureOut">
              <a:rPr lang="pl-PL" smtClean="0"/>
              <a:t>7.05.2026</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40A7F5A7-B61C-244C-B9F9-68A070D21DCC}" type="slidenum">
              <a:rPr lang="pl-PL" smtClean="0"/>
              <a:t>‹#›</a:t>
            </a:fld>
            <a:endParaRPr lang="pl-PL"/>
          </a:p>
        </p:txBody>
      </p:sp>
    </p:spTree>
    <p:extLst>
      <p:ext uri="{BB962C8B-B14F-4D97-AF65-F5344CB8AC3E}">
        <p14:creationId xmlns:p14="http://schemas.microsoft.com/office/powerpoint/2010/main" val="1315705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pl-PL"/>
              <a:t>Kliknij, aby edytować styl</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9B743D3A-7147-5D4F-9851-B3342A1D6B1B}" type="datetimeFigureOut">
              <a:rPr lang="pl-PL" smtClean="0"/>
              <a:t>7.05.2026</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40A7F5A7-B61C-244C-B9F9-68A070D21DCC}" type="slidenum">
              <a:rPr lang="pl-PL" smtClean="0"/>
              <a:t>‹#›</a:t>
            </a:fld>
            <a:endParaRPr lang="pl-PL"/>
          </a:p>
        </p:txBody>
      </p:sp>
    </p:spTree>
    <p:extLst>
      <p:ext uri="{BB962C8B-B14F-4D97-AF65-F5344CB8AC3E}">
        <p14:creationId xmlns:p14="http://schemas.microsoft.com/office/powerpoint/2010/main" val="2608004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pl-PL"/>
              <a:t>Kliknij, aby edytować styl</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pl-PL"/>
              <a:t>Kliknij ikonę, aby dodać obraz</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9B743D3A-7147-5D4F-9851-B3342A1D6B1B}" type="datetimeFigureOut">
              <a:rPr lang="pl-PL" smtClean="0"/>
              <a:t>7.05.2026</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40A7F5A7-B61C-244C-B9F9-68A070D21DCC}" type="slidenum">
              <a:rPr lang="pl-PL" smtClean="0"/>
              <a:t>‹#›</a:t>
            </a:fld>
            <a:endParaRPr lang="pl-PL"/>
          </a:p>
        </p:txBody>
      </p:sp>
    </p:spTree>
    <p:extLst>
      <p:ext uri="{BB962C8B-B14F-4D97-AF65-F5344CB8AC3E}">
        <p14:creationId xmlns:p14="http://schemas.microsoft.com/office/powerpoint/2010/main" val="1292937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pl-PL" dirty="0"/>
              <a:t>Kliknij, aby edytować styl</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B743D3A-7147-5D4F-9851-B3342A1D6B1B}" type="datetimeFigureOut">
              <a:rPr lang="pl-PL" smtClean="0"/>
              <a:t>7.05.2026</a:t>
            </a:fld>
            <a:endParaRPr lang="pl-PL"/>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40A7F5A7-B61C-244C-B9F9-68A070D21DCC}" type="slidenum">
              <a:rPr lang="pl-PL" smtClean="0"/>
              <a:t>‹#›</a:t>
            </a:fld>
            <a:endParaRPr lang="pl-PL"/>
          </a:p>
        </p:txBody>
      </p:sp>
    </p:spTree>
    <p:extLst>
      <p:ext uri="{BB962C8B-B14F-4D97-AF65-F5344CB8AC3E}">
        <p14:creationId xmlns:p14="http://schemas.microsoft.com/office/powerpoint/2010/main" val="36862054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a:extLst>
              <a:ext uri="{FF2B5EF4-FFF2-40B4-BE49-F238E27FC236}">
                <a16:creationId xmlns:a16="http://schemas.microsoft.com/office/drawing/2014/main" id="{CE0790BD-2A76-07A0-98C2-811EB7ECBB44}"/>
              </a:ext>
            </a:extLst>
          </p:cNvPr>
          <p:cNvSpPr txBox="1"/>
          <p:nvPr/>
        </p:nvSpPr>
        <p:spPr>
          <a:xfrm>
            <a:off x="0" y="906634"/>
            <a:ext cx="6857999" cy="298543"/>
          </a:xfrm>
          <a:prstGeom prst="rect">
            <a:avLst/>
          </a:prstGeom>
          <a:noFill/>
        </p:spPr>
        <p:txBody>
          <a:bodyPr wrap="square" rtlCol="0">
            <a:spAutoFit/>
          </a:bodyPr>
          <a:lstStyle/>
          <a:p>
            <a:r>
              <a:rPr lang="pl-PL" sz="670" dirty="0">
                <a:latin typeface="Segoe UI" panose="020F0502020204030204" pitchFamily="34" charset="0"/>
                <a:cs typeface="Segoe UI" panose="020F0502020204030204" pitchFamily="34" charset="0"/>
              </a:rPr>
              <a:t>Niniejszy dokument zawiera kluczowe informacje o tym produkcie inwestycyjnym. Nie jest to materiał marketingowy. Udzielenie tych informacji jest wymagane prawem, aby pomóc w zrozumieniu charakteru tego produktu oraz ryzyka, kosztów, potencjalnych zysków i strat z nim związanych, a także ułatwić porównanie go z innymi produktami.</a:t>
            </a:r>
          </a:p>
        </p:txBody>
      </p:sp>
      <p:sp>
        <p:nvSpPr>
          <p:cNvPr id="10" name="pole tekstowe 9">
            <a:extLst>
              <a:ext uri="{FF2B5EF4-FFF2-40B4-BE49-F238E27FC236}">
                <a16:creationId xmlns:a16="http://schemas.microsoft.com/office/drawing/2014/main" id="{B24E668A-DBDA-1B63-4D7E-AE955417DE9A}"/>
              </a:ext>
            </a:extLst>
          </p:cNvPr>
          <p:cNvSpPr txBox="1"/>
          <p:nvPr/>
        </p:nvSpPr>
        <p:spPr>
          <a:xfrm>
            <a:off x="6324600" y="110"/>
            <a:ext cx="533397" cy="184666"/>
          </a:xfrm>
          <a:prstGeom prst="rect">
            <a:avLst/>
          </a:prstGeom>
          <a:noFill/>
        </p:spPr>
        <p:txBody>
          <a:bodyPr wrap="square" rtlCol="0">
            <a:spAutoFit/>
          </a:bodyPr>
          <a:lstStyle/>
          <a:p>
            <a:pPr algn="r"/>
            <a:r>
              <a:rPr lang="pl-PL" sz="600" dirty="0">
                <a:latin typeface="Segoe UI" panose="020F0502020204030204" pitchFamily="34" charset="0"/>
                <a:cs typeface="Segoe UI" panose="020F0502020204030204" pitchFamily="34" charset="0"/>
              </a:rPr>
              <a:t>str. 1/3</a:t>
            </a:r>
          </a:p>
        </p:txBody>
      </p:sp>
      <p:sp>
        <p:nvSpPr>
          <p:cNvPr id="20" name="pole tekstowe 19">
            <a:extLst>
              <a:ext uri="{FF2B5EF4-FFF2-40B4-BE49-F238E27FC236}">
                <a16:creationId xmlns:a16="http://schemas.microsoft.com/office/drawing/2014/main" id="{D3F10522-EE00-EDC9-3D74-58068C0D15CA}"/>
              </a:ext>
            </a:extLst>
          </p:cNvPr>
          <p:cNvSpPr txBox="1"/>
          <p:nvPr/>
        </p:nvSpPr>
        <p:spPr>
          <a:xfrm>
            <a:off x="9709" y="3665901"/>
            <a:ext cx="6857997" cy="6300186"/>
          </a:xfrm>
          <a:prstGeom prst="rect">
            <a:avLst/>
          </a:prstGeom>
          <a:noFill/>
        </p:spPr>
        <p:txBody>
          <a:bodyPr wrap="square" rtlCol="0">
            <a:spAutoFit/>
          </a:bodyPr>
          <a:lstStyle/>
          <a:p>
            <a:pPr algn="just">
              <a:spcBef>
                <a:spcPts val="600"/>
              </a:spcBef>
            </a:pPr>
            <a:r>
              <a:rPr lang="pl-PL" sz="670" b="1" dirty="0">
                <a:solidFill>
                  <a:srgbClr val="7E013B"/>
                </a:solidFill>
                <a:latin typeface="Segoe UI" panose="020F0502020204030204" pitchFamily="34" charset="0"/>
                <a:cs typeface="Segoe UI" panose="020F0502020204030204" pitchFamily="34" charset="0"/>
              </a:rPr>
              <a:t>Rodzaj: </a:t>
            </a:r>
            <a:r>
              <a:rPr lang="pl-PL" sz="670" dirty="0">
                <a:latin typeface="Segoe UI" panose="020F0502020204030204" pitchFamily="34" charset="0"/>
                <a:cs typeface="Segoe UI" panose="020F0502020204030204" pitchFamily="34" charset="0"/>
              </a:rPr>
              <a:t>Specjalistyczny Fundusz Inwestycyjny Otwarty</a:t>
            </a:r>
          </a:p>
          <a:p>
            <a:pPr algn="just">
              <a:spcBef>
                <a:spcPts val="600"/>
              </a:spcBef>
            </a:pPr>
            <a:r>
              <a:rPr lang="pl-PL" sz="670" dirty="0">
                <a:latin typeface="Segoe UI" panose="020F0502020204030204" pitchFamily="34" charset="0"/>
                <a:cs typeface="Segoe UI" panose="020F0502020204030204" pitchFamily="34" charset="0"/>
              </a:rPr>
              <a:t>Kategoria A jest reprezentatywna dla pozostałych kategorii jednostek uczestnictwa objętych niniejszym Dokumentem zawierającym kluczowe informacje. 
</a:t>
            </a:r>
            <a:r>
              <a:rPr lang="pl-PL" sz="670" b="1" dirty="0">
                <a:solidFill>
                  <a:srgbClr val="7E013B"/>
                </a:solidFill>
                <a:latin typeface="Segoe UI" panose="020F0502020204030204" pitchFamily="34" charset="0"/>
                <a:cs typeface="Segoe UI" panose="020F0502020204030204" pitchFamily="34" charset="0"/>
              </a:rPr>
              <a:t>Okres: </a:t>
            </a:r>
            <a:r>
              <a:rPr lang="pl-PL" sz="670" dirty="0">
                <a:latin typeface="Segoe UI" panose="020F0502020204030204" pitchFamily="34" charset="0"/>
                <a:cs typeface="Segoe UI" panose="020F0502020204030204" pitchFamily="34" charset="0"/>
              </a:rPr>
              <a:t>Subfundusz został utworzony na czas nieoznaczony. Alior TFI S.A. może w imieniu ALIOR SFIO podjąć decyzję o likwidacji Subfunduszu w przypadkach określonych w art. 36 ust.2 Statutu ALIOR SFIO. Okoliczności i zasady  rozwiązania całego funduszu (wraz z wyodrębnionymi subfunduszami) ALIOR SFIO określone są  w art. 37 Statutu ALIOR SFIO.  </a:t>
            </a:r>
          </a:p>
          <a:p>
            <a:pPr algn="just">
              <a:spcBef>
                <a:spcPts val="600"/>
              </a:spcBef>
            </a:pPr>
            <a:r>
              <a:rPr lang="pl-PL" sz="670" b="1" dirty="0">
                <a:solidFill>
                  <a:srgbClr val="7E013B"/>
                </a:solidFill>
                <a:latin typeface="Segoe UI" panose="020F0502020204030204" pitchFamily="34" charset="0"/>
                <a:cs typeface="Segoe UI" panose="020F0502020204030204" pitchFamily="34" charset="0"/>
              </a:rPr>
              <a:t>Cele:</a:t>
            </a:r>
            <a:r>
              <a:rPr lang="pl-PL" sz="670" dirty="0">
                <a:solidFill>
                  <a:srgbClr val="7E013B"/>
                </a:solidFill>
                <a:latin typeface="Segoe UI" panose="020F0502020204030204" pitchFamily="34" charset="0"/>
                <a:cs typeface="Segoe UI" panose="020F0502020204030204" pitchFamily="34" charset="0"/>
              </a:rPr>
              <a:t> </a:t>
            </a:r>
          </a:p>
          <a:p>
            <a:pPr algn="just">
              <a:spcBef>
                <a:spcPts val="300"/>
              </a:spcBef>
            </a:pPr>
            <a:r>
              <a:rPr lang="pl-PL" sz="670" dirty="0">
                <a:latin typeface="Segoe UI" panose="020F0502020204030204" pitchFamily="34" charset="0"/>
                <a:cs typeface="Segoe UI" panose="020F0502020204030204" pitchFamily="34" charset="0"/>
              </a:rPr>
              <a:t>Celem inwestycyjnym Subfunduszu jest wzrost wartości Aktywów Subfunduszu w wyniku wzrostu wartości lokat.</a:t>
            </a:r>
          </a:p>
          <a:p>
            <a:pPr algn="just">
              <a:spcBef>
                <a:spcPts val="300"/>
              </a:spcBef>
            </a:pPr>
            <a:r>
              <a:rPr lang="pl-PL" sz="670" dirty="0">
                <a:latin typeface="Segoe UI" panose="020F0502020204030204" pitchFamily="34" charset="0"/>
                <a:cs typeface="Segoe UI" panose="020F0502020204030204" pitchFamily="34" charset="0"/>
              </a:rPr>
              <a:t>Fundusz zarządzany jest w sposób aktywny, co ma na celu dostosowanie struktury portfela lokat do zmieniających się warunków rynkowych.</a:t>
            </a:r>
          </a:p>
          <a:p>
            <a:pPr algn="just">
              <a:spcBef>
                <a:spcPts val="300"/>
              </a:spcBef>
            </a:pPr>
            <a:r>
              <a:rPr lang="pl-PL" sz="670" dirty="0">
                <a:latin typeface="Segoe UI" panose="020F0502020204030204" pitchFamily="34" charset="0"/>
                <a:cs typeface="Segoe UI" panose="020F0502020204030204" pitchFamily="34" charset="0"/>
              </a:rPr>
              <a:t>Subfundusz będzie dokonywał doboru lokat kierując się zasadą maksymalizacji wartości Aktywów tego Subfunduszu w długim horyzoncie inwestycyjnym. </a:t>
            </a:r>
          </a:p>
          <a:p>
            <a:pPr algn="just">
              <a:spcBef>
                <a:spcPts val="300"/>
              </a:spcBef>
            </a:pPr>
            <a:r>
              <a:rPr lang="pl-PL" sz="670" dirty="0">
                <a:latin typeface="Segoe UI" panose="020F0502020204030204" pitchFamily="34" charset="0"/>
                <a:cs typeface="Segoe UI" panose="020F0502020204030204" pitchFamily="34" charset="0"/>
              </a:rPr>
              <a:t>Subfundusz będzie inwestował przede wszystkim w następujące lokaty: nieskarbowe dłużne papiery wartościowe, dłużne papiery wartościowe emitowane lub poręczane przez Państwa Członkowskie i Europejski Bank Centralny (ECB), dłużne papiery wartościowe emitowane lub poręczane przez Skarb Państwa i Narodowy Bank Polski, tytuły uczestnictwa emitowane przez fundusze zagraniczne, tytuły uczestnictwa emitowane przez instytucje wspólnego inwestowania mające siedzibę za granicą.  </a:t>
            </a:r>
          </a:p>
          <a:p>
            <a:pPr algn="just">
              <a:spcBef>
                <a:spcPts val="300"/>
              </a:spcBef>
            </a:pPr>
            <a:r>
              <a:rPr lang="pl-PL" sz="670" b="1" dirty="0">
                <a:solidFill>
                  <a:srgbClr val="7E013B"/>
                </a:solidFill>
                <a:latin typeface="Segoe UI" panose="020F0502020204030204" pitchFamily="34" charset="0"/>
                <a:cs typeface="Segoe UI" panose="020F0502020204030204" pitchFamily="34" charset="0"/>
              </a:rPr>
              <a:t>Subfundusz będzie dokonywał lokat stosując następujące zasady ich dywersyfikacji:  </a:t>
            </a:r>
          </a:p>
          <a:p>
            <a:pPr marL="171450" indent="-171450" algn="just">
              <a:buFont typeface="Wingdings" panose="05000000000000000000" pitchFamily="2" charset="2"/>
              <a:buChar char="§"/>
            </a:pPr>
            <a:r>
              <a:rPr lang="pl-PL" sz="670" dirty="0">
                <a:latin typeface="Segoe UI" panose="020F0502020204030204" pitchFamily="34" charset="0"/>
                <a:cs typeface="Segoe UI" panose="020F0502020204030204" pitchFamily="34" charset="0"/>
              </a:rPr>
              <a:t>dłużne papiery wartościowe emitowane przez przedsiębiorstwa, Instrumenty Rynku Pieniężnego oraz instrumenty dłużne emitowane, gwarantowane lub poręczane przez Skarb Państwa, Narodowy Bank Polski, jednostki samorządu terytorialnego, państwa członkowskie, państwa należące do OECD, Europejski Bank Centralny, Międzynarodowy Fundusz Walutowy oraz </a:t>
            </a:r>
            <a:r>
              <a:rPr lang="pl-PL" sz="670" dirty="0" err="1">
                <a:latin typeface="Segoe UI" panose="020F0502020204030204" pitchFamily="34" charset="0"/>
                <a:cs typeface="Segoe UI" panose="020F0502020204030204" pitchFamily="34" charset="0"/>
              </a:rPr>
              <a:t>European</a:t>
            </a:r>
            <a:r>
              <a:rPr lang="pl-PL" sz="670" dirty="0">
                <a:latin typeface="Segoe UI" panose="020F0502020204030204" pitchFamily="34" charset="0"/>
                <a:cs typeface="Segoe UI" panose="020F0502020204030204" pitchFamily="34" charset="0"/>
              </a:rPr>
              <a:t> </a:t>
            </a:r>
            <a:r>
              <a:rPr lang="pl-PL" sz="670" dirty="0" err="1">
                <a:latin typeface="Segoe UI" panose="020F0502020204030204" pitchFamily="34" charset="0"/>
                <a:cs typeface="Segoe UI" panose="020F0502020204030204" pitchFamily="34" charset="0"/>
              </a:rPr>
              <a:t>Stability</a:t>
            </a:r>
            <a:r>
              <a:rPr lang="pl-PL" sz="670" dirty="0">
                <a:latin typeface="Segoe UI" panose="020F0502020204030204" pitchFamily="34" charset="0"/>
                <a:cs typeface="Segoe UI" panose="020F0502020204030204" pitchFamily="34" charset="0"/>
              </a:rPr>
              <a:t> </a:t>
            </a:r>
            <a:r>
              <a:rPr lang="pl-PL" sz="670" dirty="0" err="1">
                <a:latin typeface="Segoe UI" panose="020F0502020204030204" pitchFamily="34" charset="0"/>
                <a:cs typeface="Segoe UI" panose="020F0502020204030204" pitchFamily="34" charset="0"/>
              </a:rPr>
              <a:t>Mechanism</a:t>
            </a:r>
            <a:r>
              <a:rPr lang="pl-PL" sz="670" dirty="0">
                <a:latin typeface="Segoe UI" panose="020F0502020204030204" pitchFamily="34" charset="0"/>
                <a:cs typeface="Segoe UI" panose="020F0502020204030204" pitchFamily="34" charset="0"/>
              </a:rPr>
              <a:t> (w tym także dawne </a:t>
            </a:r>
            <a:r>
              <a:rPr lang="pl-PL" sz="670" dirty="0" err="1">
                <a:latin typeface="Segoe UI" panose="020F0502020204030204" pitchFamily="34" charset="0"/>
                <a:cs typeface="Segoe UI" panose="020F0502020204030204" pitchFamily="34" charset="0"/>
              </a:rPr>
              <a:t>European</a:t>
            </a:r>
            <a:r>
              <a:rPr lang="pl-PL" sz="670" dirty="0">
                <a:latin typeface="Segoe UI" panose="020F0502020204030204" pitchFamily="34" charset="0"/>
                <a:cs typeface="Segoe UI" panose="020F0502020204030204" pitchFamily="34" charset="0"/>
              </a:rPr>
              <a:t> Financial </a:t>
            </a:r>
            <a:r>
              <a:rPr lang="pl-PL" sz="670" dirty="0" err="1">
                <a:latin typeface="Segoe UI" panose="020F0502020204030204" pitchFamily="34" charset="0"/>
                <a:cs typeface="Segoe UI" panose="020F0502020204030204" pitchFamily="34" charset="0"/>
              </a:rPr>
              <a:t>Stability</a:t>
            </a:r>
            <a:r>
              <a:rPr lang="pl-PL" sz="670" dirty="0">
                <a:latin typeface="Segoe UI" panose="020F0502020204030204" pitchFamily="34" charset="0"/>
                <a:cs typeface="Segoe UI" panose="020F0502020204030204" pitchFamily="34" charset="0"/>
              </a:rPr>
              <a:t> </a:t>
            </a:r>
            <a:r>
              <a:rPr lang="pl-PL" sz="670" dirty="0" err="1">
                <a:latin typeface="Segoe UI" panose="020F0502020204030204" pitchFamily="34" charset="0"/>
                <a:cs typeface="Segoe UI" panose="020F0502020204030204" pitchFamily="34" charset="0"/>
              </a:rPr>
              <a:t>Facility</a:t>
            </a:r>
            <a:r>
              <a:rPr lang="pl-PL" sz="670" dirty="0">
                <a:latin typeface="Segoe UI" panose="020F0502020204030204" pitchFamily="34" charset="0"/>
                <a:cs typeface="Segoe UI" panose="020F0502020204030204" pitchFamily="34" charset="0"/>
              </a:rPr>
              <a:t> i </a:t>
            </a:r>
            <a:r>
              <a:rPr lang="pl-PL" sz="670" dirty="0" err="1">
                <a:latin typeface="Segoe UI" panose="020F0502020204030204" pitchFamily="34" charset="0"/>
                <a:cs typeface="Segoe UI" panose="020F0502020204030204" pitchFamily="34" charset="0"/>
              </a:rPr>
              <a:t>European</a:t>
            </a:r>
            <a:r>
              <a:rPr lang="pl-PL" sz="670" dirty="0">
                <a:latin typeface="Segoe UI" panose="020F0502020204030204" pitchFamily="34" charset="0"/>
                <a:cs typeface="Segoe UI" panose="020F0502020204030204" pitchFamily="34" charset="0"/>
              </a:rPr>
              <a:t> Financial </a:t>
            </a:r>
            <a:r>
              <a:rPr lang="pl-PL" sz="670" dirty="0" err="1">
                <a:latin typeface="Segoe UI" panose="020F0502020204030204" pitchFamily="34" charset="0"/>
                <a:cs typeface="Segoe UI" panose="020F0502020204030204" pitchFamily="34" charset="0"/>
              </a:rPr>
              <a:t>Stabilisation</a:t>
            </a:r>
            <a:r>
              <a:rPr lang="pl-PL" sz="670" dirty="0">
                <a:latin typeface="Segoe UI" panose="020F0502020204030204" pitchFamily="34" charset="0"/>
                <a:cs typeface="Segoe UI" panose="020F0502020204030204" pitchFamily="34" charset="0"/>
              </a:rPr>
              <a:t> </a:t>
            </a:r>
            <a:r>
              <a:rPr lang="pl-PL" sz="670" dirty="0" err="1">
                <a:latin typeface="Segoe UI" panose="020F0502020204030204" pitchFamily="34" charset="0"/>
                <a:cs typeface="Segoe UI" panose="020F0502020204030204" pitchFamily="34" charset="0"/>
              </a:rPr>
              <a:t>Mechanism</a:t>
            </a:r>
            <a:r>
              <a:rPr lang="pl-PL" sz="670" dirty="0">
                <a:latin typeface="Segoe UI" panose="020F0502020204030204" pitchFamily="34" charset="0"/>
                <a:cs typeface="Segoe UI" panose="020F0502020204030204" pitchFamily="34" charset="0"/>
              </a:rPr>
              <a:t>) oraz tytuły uczestnictwa funduszy dłużnych - od 80% wartości Aktywów Netto Subfunduszu do 100% wartości Aktywów Subfunduszu</a:t>
            </a:r>
          </a:p>
          <a:p>
            <a:pPr marL="171450" indent="-171450" algn="just">
              <a:buFont typeface="Wingdings" panose="05000000000000000000" pitchFamily="2" charset="2"/>
              <a:buChar char="§"/>
            </a:pPr>
            <a:r>
              <a:rPr lang="pl-PL" sz="670" dirty="0">
                <a:latin typeface="Segoe UI" panose="020F0502020204030204" pitchFamily="34" charset="0"/>
                <a:cs typeface="Segoe UI" panose="020F0502020204030204" pitchFamily="34" charset="0"/>
              </a:rPr>
              <a:t>tytuły uczestnictwa funduszy dłużnych  - od 0 do 40% wartości Aktywów Netto Subfunduszy</a:t>
            </a:r>
          </a:p>
          <a:p>
            <a:pPr marL="171450" indent="-171450" algn="just">
              <a:buFont typeface="Wingdings" panose="05000000000000000000" pitchFamily="2" charset="2"/>
              <a:buChar char="§"/>
            </a:pPr>
            <a:r>
              <a:rPr lang="pl-PL" sz="670" dirty="0">
                <a:latin typeface="Segoe UI" panose="020F0502020204030204" pitchFamily="34" charset="0"/>
                <a:cs typeface="Segoe UI" panose="020F0502020204030204" pitchFamily="34" charset="0"/>
              </a:rPr>
              <a:t>od 0% do 20% wartości Aktywów Subfunduszu, - akcje, obligacje zamienne i obligacje z prawem pierwszeństwa oraz tytuły uczestnictwa funduszy inwestycyjnych innych niż dłużne</a:t>
            </a:r>
          </a:p>
          <a:p>
            <a:pPr marL="171450" indent="-171450" algn="just">
              <a:buFont typeface="Wingdings" panose="05000000000000000000" pitchFamily="2" charset="2"/>
              <a:buChar char="§"/>
            </a:pPr>
            <a:r>
              <a:rPr lang="pl-PL" sz="670" dirty="0">
                <a:latin typeface="Segoe UI" panose="020F0502020204030204" pitchFamily="34" charset="0"/>
                <a:cs typeface="Segoe UI" panose="020F0502020204030204" pitchFamily="34" charset="0"/>
              </a:rPr>
              <a:t>od 0% do 20% wartości Aktywów Subfunduszu, Depozyty w jednym banku krajowym, banku zagranicznym lub instytucji kredytowej nie mogą stanowić więcej niż 20% wartości Aktywów Subfunduszu. Do 100% wartości Aktywów Subfunduszu mogą stanowić aktywa zagraniczne</a:t>
            </a:r>
          </a:p>
          <a:p>
            <a:pPr marL="171450" indent="-171450" algn="just">
              <a:buFont typeface="Wingdings" panose="05000000000000000000" pitchFamily="2" charset="2"/>
              <a:buChar char="§"/>
            </a:pPr>
            <a:r>
              <a:rPr lang="pl-PL" sz="670" dirty="0">
                <a:latin typeface="Segoe UI" panose="020F0502020204030204" pitchFamily="34" charset="0"/>
                <a:cs typeface="Segoe UI" panose="020F0502020204030204" pitchFamily="34" charset="0"/>
              </a:rPr>
              <a:t>Od 80% wartości Aktywów Netto Subfunduszu do 100% wartości Aktywów Subfunduszu mogą stanowić aktywa zagraniczne </a:t>
            </a:r>
          </a:p>
          <a:p>
            <a:pPr marL="171450" indent="-171450" algn="just">
              <a:buFont typeface="Wingdings" panose="05000000000000000000" pitchFamily="2" charset="2"/>
              <a:buChar char="§"/>
            </a:pPr>
            <a:r>
              <a:rPr lang="pl-PL" sz="670" dirty="0">
                <a:latin typeface="Segoe UI" panose="020F0502020204030204" pitchFamily="34" charset="0"/>
                <a:cs typeface="Segoe UI" panose="020F0502020204030204" pitchFamily="34" charset="0"/>
              </a:rPr>
              <a:t>Od 80% wartości Aktywów Netto Subfunduszu do 100% wartości Aktywów Subfunduszu mogą stanowić aktywa denominowane w EUR</a:t>
            </a:r>
          </a:p>
          <a:p>
            <a:pPr algn="just"/>
            <a:r>
              <a:rPr lang="pl-PL" sz="670" dirty="0" err="1">
                <a:latin typeface="Segoe UI" panose="020F0502020204030204" pitchFamily="34" charset="0"/>
                <a:cs typeface="Segoe UI" panose="020F0502020204030204" pitchFamily="34" charset="0"/>
              </a:rPr>
              <a:t>Duracja</a:t>
            </a:r>
            <a:r>
              <a:rPr lang="pl-PL" sz="670" dirty="0">
                <a:latin typeface="Segoe UI" panose="020F0502020204030204" pitchFamily="34" charset="0"/>
                <a:cs typeface="Segoe UI" panose="020F0502020204030204" pitchFamily="34" charset="0"/>
              </a:rPr>
              <a:t> portfela dla instrumentów dłużnych wynosić będzie nie więcej niż 3 lata.</a:t>
            </a:r>
          </a:p>
          <a:p>
            <a:pPr algn="just"/>
            <a:r>
              <a:rPr lang="pl-PL" sz="670" dirty="0">
                <a:latin typeface="Segoe UI" panose="020F0502020204030204" pitchFamily="34" charset="0"/>
                <a:cs typeface="Segoe UI" panose="020F0502020204030204" pitchFamily="34" charset="0"/>
              </a:rPr>
              <a:t>Średnioważony czas trwania obligacji w portfelu, wyrażony miarą „</a:t>
            </a:r>
            <a:r>
              <a:rPr lang="pl-PL" sz="670" dirty="0" err="1">
                <a:latin typeface="Segoe UI" panose="020F0502020204030204" pitchFamily="34" charset="0"/>
                <a:cs typeface="Segoe UI" panose="020F0502020204030204" pitchFamily="34" charset="0"/>
              </a:rPr>
              <a:t>Modified</a:t>
            </a:r>
            <a:r>
              <a:rPr lang="pl-PL" sz="670" dirty="0">
                <a:latin typeface="Segoe UI" panose="020F0502020204030204" pitchFamily="34" charset="0"/>
                <a:cs typeface="Segoe UI" panose="020F0502020204030204" pitchFamily="34" charset="0"/>
              </a:rPr>
              <a:t> </a:t>
            </a:r>
            <a:r>
              <a:rPr lang="pl-PL" sz="670" dirty="0" err="1">
                <a:latin typeface="Segoe UI" panose="020F0502020204030204" pitchFamily="34" charset="0"/>
                <a:cs typeface="Segoe UI" panose="020F0502020204030204" pitchFamily="34" charset="0"/>
              </a:rPr>
              <a:t>Duration</a:t>
            </a:r>
            <a:r>
              <a:rPr lang="pl-PL" sz="670" dirty="0">
                <a:latin typeface="Segoe UI" panose="020F0502020204030204" pitchFamily="34" charset="0"/>
                <a:cs typeface="Segoe UI" panose="020F0502020204030204" pitchFamily="34" charset="0"/>
              </a:rPr>
              <a:t>” (miarą wrażliwości zmiany wartości obligacji), nie może przekraczać 3 lat.</a:t>
            </a:r>
          </a:p>
          <a:p>
            <a:pPr algn="just"/>
            <a:r>
              <a:rPr lang="pl-PL" sz="670" dirty="0">
                <a:latin typeface="Segoe UI" panose="020F0502020204030204" pitchFamily="34" charset="0"/>
                <a:cs typeface="Segoe UI" panose="020F0502020204030204" pitchFamily="34" charset="0"/>
              </a:rPr>
              <a:t>Zyski z lokat Subfunduszu (w tym dywidendy) są ponownie inwestowane, nie są wypłacane uczestnikom i służą podwyższeniu aktywów Subfunduszu. </a:t>
            </a:r>
          </a:p>
          <a:p>
            <a:pPr algn="just">
              <a:spcBef>
                <a:spcPts val="300"/>
              </a:spcBef>
            </a:pPr>
            <a:r>
              <a:rPr lang="pl-PL" sz="670" dirty="0">
                <a:latin typeface="Segoe UI" panose="020F0502020204030204" pitchFamily="34" charset="0"/>
                <a:cs typeface="Segoe UI" panose="020F0502020204030204" pitchFamily="34" charset="0"/>
              </a:rPr>
              <a:t>W celu sprawnego zarządzania portfelem inwestycyjnym a także w celu ograniczenia ryzyka walutowego oraz ryzyka stopy procentowej Subfundusz może stosować szczególne techniki zarządzania aktywami takie jak </a:t>
            </a:r>
            <a:r>
              <a:rPr lang="pl-PL" sz="670" dirty="0" err="1">
                <a:latin typeface="Segoe UI" panose="020F0502020204030204" pitchFamily="34" charset="0"/>
                <a:cs typeface="Segoe UI" panose="020F0502020204030204" pitchFamily="34" charset="0"/>
              </a:rPr>
              <a:t>hedging</a:t>
            </a:r>
            <a:r>
              <a:rPr lang="pl-PL" sz="670" dirty="0">
                <a:latin typeface="Segoe UI" panose="020F0502020204030204" pitchFamily="34" charset="0"/>
                <a:cs typeface="Segoe UI" panose="020F0502020204030204" pitchFamily="34" charset="0"/>
              </a:rPr>
              <a:t> pod warunkiem, że są one zgodne z celem inwestycyjnym Subfunduszu. Stosowanie tych technik realizowane jest poprzez zawieranie umów mających za przedmiot instrumenty pochodne, co może wpływać na zwiększenie lub zmniejszenie ryzyka inwestycyjnego Subfunduszu. </a:t>
            </a:r>
          </a:p>
          <a:p>
            <a:pPr algn="just">
              <a:spcBef>
                <a:spcPts val="300"/>
              </a:spcBef>
            </a:pPr>
            <a:r>
              <a:rPr lang="pl-PL" sz="670" b="1" dirty="0">
                <a:solidFill>
                  <a:srgbClr val="7E013B"/>
                </a:solidFill>
                <a:latin typeface="Segoe UI" panose="020F0502020204030204" pitchFamily="34" charset="0"/>
                <a:cs typeface="Segoe UI" panose="020F0502020204030204" pitchFamily="34" charset="0"/>
              </a:rPr>
              <a:t>Wskaźnik referencyjny: </a:t>
            </a:r>
            <a:r>
              <a:rPr lang="pl-PL" sz="670" dirty="0">
                <a:latin typeface="Segoe UI" panose="020F0502020204030204" pitchFamily="34" charset="0"/>
                <a:cs typeface="Segoe UI" panose="020F0502020204030204" pitchFamily="34" charset="0"/>
              </a:rPr>
              <a:t>Wzorcem (benchmarkiem) służącym do oceny efektywności inwestycji jest indeks opisany wzorem: 100% wartości indeksu obligacji skarbowych krajów strefy euro MSCI Eurozone Government Bond Index, dla obligacji o terminie do wykupu pomiędzy 0 a 3 lata przeliczany na polski złoty. </a:t>
            </a:r>
          </a:p>
          <a:p>
            <a:pPr algn="just">
              <a:spcBef>
                <a:spcPts val="300"/>
              </a:spcBef>
            </a:pPr>
            <a:r>
              <a:rPr lang="pl-PL" sz="670" dirty="0">
                <a:latin typeface="Segoe UI" panose="020F0502020204030204" pitchFamily="34" charset="0"/>
                <a:cs typeface="Segoe UI" panose="020F0502020204030204" pitchFamily="34" charset="0"/>
              </a:rPr>
              <a:t>Wskaźnik stosowany jest do wyliczenia opłaty za wynik. Fundusz zarządzany jest w sposób aktywny, co ma na celu dostosowanie struktury portfela lokat do zmieniających się warunków rynkowych.</a:t>
            </a:r>
          </a:p>
          <a:p>
            <a:pPr algn="just">
              <a:spcBef>
                <a:spcPts val="300"/>
              </a:spcBef>
            </a:pPr>
            <a:r>
              <a:rPr lang="pl-PL" sz="670" b="1" dirty="0">
                <a:solidFill>
                  <a:srgbClr val="7E013B"/>
                </a:solidFill>
                <a:latin typeface="Segoe UI" panose="020F0502020204030204" pitchFamily="34" charset="0"/>
                <a:cs typeface="Segoe UI" panose="020F0502020204030204" pitchFamily="34" charset="0"/>
              </a:rPr>
              <a:t>Umarzanie jednostek: </a:t>
            </a:r>
            <a:r>
              <a:rPr lang="pl-PL" sz="670" dirty="0">
                <a:latin typeface="Segoe UI" panose="020F0502020204030204" pitchFamily="34" charset="0"/>
                <a:cs typeface="Segoe UI" panose="020F0502020204030204" pitchFamily="34" charset="0"/>
              </a:rPr>
              <a:t>Subfundusz umożliwia umorzenie jednostek uczestnictwa w każdym dniu wyceny, tj. w każdym dniu sesji na Giełdzie Papierów Wartościowych w Warszawie S.A., za wyjątkiem występujących w wyjątkowych okolicznościach okresów zawieszenia odkupywania jednostek uczestnictwa, opisanych szczegółowo w Prospekcie Informacyjnym ALIOR SFIO.</a:t>
            </a:r>
          </a:p>
          <a:p>
            <a:pPr algn="just">
              <a:spcBef>
                <a:spcPts val="300"/>
              </a:spcBef>
            </a:pPr>
            <a:r>
              <a:rPr lang="pl-PL" sz="670" b="1" dirty="0">
                <a:solidFill>
                  <a:srgbClr val="7E013B"/>
                </a:solidFill>
                <a:latin typeface="Segoe UI" panose="020F0502020204030204" pitchFamily="34" charset="0"/>
                <a:cs typeface="Segoe UI" panose="020F0502020204030204" pitchFamily="34" charset="0"/>
              </a:rPr>
              <a:t>Docelowy inwestor indywidualny: </a:t>
            </a:r>
          </a:p>
          <a:p>
            <a:pPr algn="just">
              <a:spcBef>
                <a:spcPts val="300"/>
              </a:spcBef>
            </a:pPr>
            <a:r>
              <a:rPr lang="pl-PL" sz="670" dirty="0">
                <a:latin typeface="Segoe UI" panose="020F0502020204030204" pitchFamily="34" charset="0"/>
                <a:cs typeface="Segoe UI" panose="020F0502020204030204" pitchFamily="34" charset="0"/>
              </a:rPr>
              <a:t>Fundusz został utworzony z myślą o inwestorach indywidualnych, którzy posiadają przynajmniej podstawową wiedzę lub doświadczenie w inwestowaniu na rynkach kapitałowych lub w produkty o podobnym charakterze.</a:t>
            </a:r>
          </a:p>
          <a:p>
            <a:pPr algn="just">
              <a:spcBef>
                <a:spcPts val="300"/>
              </a:spcBef>
            </a:pPr>
            <a:r>
              <a:rPr lang="pl-PL" sz="670" dirty="0">
                <a:latin typeface="Segoe UI" panose="020F0502020204030204" pitchFamily="34" charset="0"/>
                <a:cs typeface="Segoe UI" panose="020F0502020204030204" pitchFamily="34" charset="0"/>
              </a:rPr>
              <a:t>Produkt dedykowany jest dla inwestorów poszukujących stóp zwrotu konkurencyjnych w stosunku do krótko i średnioterminowych lokat bankowych dążących do wykorzystania różnic kursowych pary walutowej PLN-EUR w celu wygenerowania dodatkowego zysku z inwestycji (Jednostka Uczestnictwa jest wyceniana w złotych polskich (PLN) i nie jest zabezpieczana przed ryzykiem kursowym). Jest odpowiedni dla Uczestników i inwestorów akceptujących średni poziom ryzyka inwestycyjnego. Produkt odpowiada na potrzebę stosunkowo wysokiej płynności inwestycji pozwalającej na zamknięcie inwestycji w każdym Dniu Wyceny. Rekomendowany czas inwestycji to nie mniej niż 3 lata.
Subfundusz nie posiada osobowości prawnej, a aktywa i zobowiązania każdego subfunduszu są oddzielone od aktywów i zobowiązań pozostałych subfunduszy w celu ochrony inwestora.
Dokument zawierający kluczowe informacje opisuje Subfundusz, natomiast Prospekt Informacyjny ALIOR SFIO oraz sprawozdania okresowe są opracowywane dla całego funduszu. Inwestor indywidualny ma prawo do zamiany swojej inwestycji w jednostki jednego subfunduszu na jednostki innego subfunduszu. Wszelkie informacje na temat zamiany dostępne są w prospekcie informacyjnym.
Depozytariuszem Subfunduszu jest mBank S.A. Prospekt Informacyjny ALIOR SFIO, sprawozdania roczne oraz półroczne, wyceny jednostek uczestnictwa oraz inne informacje o Subfunduszu można znaleźć bezpłatnie w Internecie na stronie www.aliortfi.com. Wszelkie dokumenty są dostępne w języku polskim.
Inwestorzy indywidualni mogą uzyskać informację o wszystkich jednostkach uczestnictwa Subfunduszu w Prospekcie Informacyjnym ALIOR SFIO dostępnym na stronie internetowej https://www.aliortfi.com/dokumenty,sprawozdania-finansowe.html</a:t>
            </a:r>
          </a:p>
        </p:txBody>
      </p:sp>
      <p:sp>
        <p:nvSpPr>
          <p:cNvPr id="23" name="pole tekstowe 22">
            <a:extLst>
              <a:ext uri="{FF2B5EF4-FFF2-40B4-BE49-F238E27FC236}">
                <a16:creationId xmlns:a16="http://schemas.microsoft.com/office/drawing/2014/main" id="{3742E4E2-9F09-FF7F-81B7-307E78A687BB}"/>
              </a:ext>
            </a:extLst>
          </p:cNvPr>
          <p:cNvSpPr txBox="1"/>
          <p:nvPr/>
        </p:nvSpPr>
        <p:spPr>
          <a:xfrm>
            <a:off x="-1" y="1488295"/>
            <a:ext cx="6790661" cy="1920526"/>
          </a:xfrm>
          <a:prstGeom prst="rect">
            <a:avLst/>
          </a:prstGeom>
          <a:noFill/>
        </p:spPr>
        <p:txBody>
          <a:bodyPr wrap="square" rtlCol="0">
            <a:spAutoFit/>
          </a:bodyPr>
          <a:lstStyle/>
          <a:p>
            <a:pPr>
              <a:spcAft>
                <a:spcPts val="300"/>
              </a:spcAft>
            </a:pPr>
            <a:r>
              <a:rPr lang="pl-PL" sz="670" b="1" dirty="0">
                <a:solidFill>
                  <a:srgbClr val="7E013B"/>
                </a:solidFill>
                <a:latin typeface="Segoe UI" panose="020F0502020204030204" pitchFamily="34" charset="0"/>
                <a:cs typeface="Segoe UI" panose="020F0502020204030204" pitchFamily="34" charset="0"/>
              </a:rPr>
              <a:t>Nazwa produktu</a:t>
            </a:r>
            <a:r>
              <a:rPr lang="pl-PL" sz="670" b="1" dirty="0">
                <a:latin typeface="Segoe UI" panose="020F0502020204030204" pitchFamily="34" charset="0"/>
                <a:cs typeface="Segoe UI" panose="020F0502020204030204" pitchFamily="34" charset="0"/>
              </a:rPr>
              <a:t>: </a:t>
            </a:r>
            <a:r>
              <a:rPr lang="pl-PL" sz="670" dirty="0">
                <a:latin typeface="Segoe UI" panose="020F0502020204030204" pitchFamily="34" charset="0"/>
                <a:cs typeface="Segoe UI" panose="020F0502020204030204" pitchFamily="34" charset="0"/>
              </a:rPr>
              <a:t>Kategoria - A - Subfundusz ALIOR Euro Obligacji PLN wyodrębniony w ramach ALIOR Specjalistyczny Fundusz Inwestycyjny Otwarty</a:t>
            </a:r>
          </a:p>
          <a:p>
            <a:pPr>
              <a:spcAft>
                <a:spcPts val="300"/>
              </a:spcAft>
            </a:pPr>
            <a:r>
              <a:rPr lang="pl-PL" sz="670" dirty="0">
                <a:latin typeface="Segoe UI" panose="020F0502020204030204" pitchFamily="34" charset="0"/>
                <a:cs typeface="Segoe UI" panose="020F0502020204030204" pitchFamily="34" charset="0"/>
              </a:rPr>
              <a:t>	           Kategoria - B - Subfundusz ALIOR Euro Obligacji PLN wyodrębniony w ramach ALIOR Specjalistyczny Fundusz Inwestycyjny Otwarty</a:t>
            </a:r>
          </a:p>
          <a:p>
            <a:pPr>
              <a:spcAft>
                <a:spcPts val="300"/>
              </a:spcAft>
            </a:pPr>
            <a:r>
              <a:rPr lang="pl-PL" sz="670" dirty="0">
                <a:latin typeface="Segoe UI" panose="020F0502020204030204" pitchFamily="34" charset="0"/>
                <a:cs typeface="Segoe UI" panose="020F0502020204030204" pitchFamily="34" charset="0"/>
              </a:rPr>
              <a:t>	           Kategoria - C - Subfundusz ALIOR Euro Obligacji PLN wyodrębniony w ramach ALIOR Specjalistyczny Fundusz Inwestycyjny Otwarty</a:t>
            </a:r>
          </a:p>
          <a:p>
            <a:pPr>
              <a:spcAft>
                <a:spcPts val="300"/>
              </a:spcAft>
            </a:pPr>
            <a:r>
              <a:rPr lang="pl-PL" sz="670" b="1" dirty="0">
                <a:solidFill>
                  <a:srgbClr val="7E013B"/>
                </a:solidFill>
                <a:latin typeface="Segoe UI" panose="020F0502020204030204" pitchFamily="34" charset="0"/>
                <a:cs typeface="Segoe UI" panose="020F0502020204030204" pitchFamily="34" charset="0"/>
              </a:rPr>
              <a:t>Identyfikator produktu: </a:t>
            </a:r>
            <a:r>
              <a:rPr lang="pl-PL" sz="670" dirty="0">
                <a:latin typeface="Segoe UI" panose="020F0502020204030204" pitchFamily="34" charset="0"/>
                <a:cs typeface="Segoe UI" panose="020F0502020204030204" pitchFamily="34" charset="0"/>
              </a:rPr>
              <a:t>PLSFIO00577</a:t>
            </a:r>
          </a:p>
          <a:p>
            <a:pPr>
              <a:spcAft>
                <a:spcPts val="300"/>
              </a:spcAft>
            </a:pPr>
            <a:r>
              <a:rPr lang="pl-PL" sz="670" dirty="0">
                <a:latin typeface="Segoe UI" panose="020F0502020204030204" pitchFamily="34" charset="0"/>
                <a:cs typeface="Segoe UI" panose="020F0502020204030204" pitchFamily="34" charset="0"/>
              </a:rPr>
              <a:t>Fundusz prowadzi działalność jako alternatywny fundusz inwestycyjny (AFI) będący specjalistycznym funduszem inwestycyjnym otwartym. </a:t>
            </a:r>
          </a:p>
          <a:p>
            <a:pPr>
              <a:spcAft>
                <a:spcPts val="300"/>
              </a:spcAft>
            </a:pPr>
            <a:r>
              <a:rPr lang="pl-PL" sz="670" b="1" dirty="0">
                <a:solidFill>
                  <a:srgbClr val="7E013B"/>
                </a:solidFill>
                <a:latin typeface="Segoe UI" panose="020F0502020204030204" pitchFamily="34" charset="0"/>
                <a:cs typeface="Segoe UI" panose="020F0502020204030204" pitchFamily="34" charset="0"/>
              </a:rPr>
              <a:t>Informacje na temat zezwolenia: </a:t>
            </a:r>
            <a:r>
              <a:rPr lang="pl-PL" sz="670" dirty="0">
                <a:latin typeface="Segoe UI" panose="020F0502020204030204" pitchFamily="34" charset="0"/>
                <a:cs typeface="Segoe UI" panose="020F0502020204030204" pitchFamily="34" charset="0"/>
              </a:rPr>
              <a:t>ALIOR Specjalistyczny Fundusz Inwestycyjny Otwarty działa na podstawie zezwolenia Komisji Nadzoru Finansowego z dnia 28 listopada 2008 r. i jest wpisany do rejestru Funduszy inwestycyjnych pod nr </a:t>
            </a:r>
            <a:r>
              <a:rPr lang="pl-PL" sz="670" dirty="0" err="1">
                <a:latin typeface="Segoe UI" panose="020F0502020204030204" pitchFamily="34" charset="0"/>
                <a:cs typeface="Segoe UI" panose="020F0502020204030204" pitchFamily="34" charset="0"/>
              </a:rPr>
              <a:t>RFi</a:t>
            </a:r>
            <a:r>
              <a:rPr lang="pl-PL" sz="670" dirty="0">
                <a:latin typeface="Segoe UI" panose="020F0502020204030204" pitchFamily="34" charset="0"/>
                <a:cs typeface="Segoe UI" panose="020F0502020204030204" pitchFamily="34" charset="0"/>
              </a:rPr>
              <a:t> 449.</a:t>
            </a:r>
            <a:endParaRPr lang="pl-PL" sz="670" b="1" dirty="0">
              <a:latin typeface="Segoe UI" panose="020F0502020204030204" pitchFamily="34" charset="0"/>
              <a:cs typeface="Segoe UI" panose="020F0502020204030204" pitchFamily="34" charset="0"/>
            </a:endParaRPr>
          </a:p>
          <a:p>
            <a:pPr>
              <a:spcAft>
                <a:spcPts val="300"/>
              </a:spcAft>
            </a:pPr>
            <a:r>
              <a:rPr lang="pl-PL" sz="670" b="1" dirty="0">
                <a:solidFill>
                  <a:srgbClr val="7E013B"/>
                </a:solidFill>
                <a:latin typeface="Segoe UI" panose="020F0502020204030204" pitchFamily="34" charset="0"/>
                <a:cs typeface="Segoe UI" panose="020F0502020204030204" pitchFamily="34" charset="0"/>
              </a:rPr>
              <a:t>Nazwa twórcy produktu: </a:t>
            </a:r>
            <a:r>
              <a:rPr lang="pl-PL" sz="670" dirty="0">
                <a:latin typeface="Segoe UI" panose="020F0502020204030204" pitchFamily="34" charset="0"/>
                <a:cs typeface="Segoe UI" panose="020F0502020204030204" pitchFamily="34" charset="0"/>
              </a:rPr>
              <a:t>Alior Towarzystwo Funduszy Inwestycyjnych S.A. (spółka wchodzi w skład Grupy Kapitałowej Alior Banku S.A. ) jest zarządzającym alternatywnym funduszem inwestycyjnym (ZAFI) w rozumieniu art. 4 ust. 1 lit. b) dyrektywy Parlamentu Europejskiego i Rady 2011/61/UE. </a:t>
            </a:r>
          </a:p>
          <a:p>
            <a:pPr>
              <a:spcAft>
                <a:spcPts val="300"/>
              </a:spcAft>
            </a:pPr>
            <a:r>
              <a:rPr lang="pl-PL" sz="670" b="1" dirty="0">
                <a:solidFill>
                  <a:srgbClr val="7E013B"/>
                </a:solidFill>
                <a:latin typeface="Segoe UI" panose="020F0502020204030204" pitchFamily="34" charset="0"/>
                <a:cs typeface="Segoe UI" panose="020F0502020204030204" pitchFamily="34" charset="0"/>
              </a:rPr>
              <a:t>Organ nadzoru: </a:t>
            </a:r>
            <a:r>
              <a:rPr lang="pl-PL" sz="670" dirty="0">
                <a:latin typeface="Segoe UI" panose="020F0502020204030204" pitchFamily="34" charset="0"/>
                <a:cs typeface="Segoe UI" panose="020F0502020204030204" pitchFamily="34" charset="0"/>
              </a:rPr>
              <a:t>Alior Towarzystwo Funduszy Inwestycyjnych S.A. prowadzi działalność na podstawie zezwolenia Komisji Nadzoru Finansowego wydanego w decyzji nr DFI/II/4030/55/41/14/15/96-1/AG z dnia 23 czerwca 2015 r. Nadzór nad działalnością Towarzystwa sprawuje Komisja Nadzoru Finansowego.</a:t>
            </a:r>
          </a:p>
          <a:p>
            <a:pPr>
              <a:spcAft>
                <a:spcPts val="300"/>
              </a:spcAft>
            </a:pPr>
            <a:r>
              <a:rPr lang="pl-PL" sz="670" b="1" dirty="0">
                <a:solidFill>
                  <a:srgbClr val="7E013B"/>
                </a:solidFill>
                <a:latin typeface="Segoe UI" panose="020F0502020204030204" pitchFamily="34" charset="0"/>
                <a:cs typeface="Segoe UI" panose="020F0502020204030204" pitchFamily="34" charset="0"/>
              </a:rPr>
              <a:t>Strona internetowa twórcy produktu:</a:t>
            </a:r>
            <a:r>
              <a:rPr lang="pl-PL" sz="670" b="1" dirty="0">
                <a:latin typeface="Segoe UI" panose="020F0502020204030204" pitchFamily="34" charset="0"/>
                <a:cs typeface="Segoe UI" panose="020F0502020204030204" pitchFamily="34" charset="0"/>
              </a:rPr>
              <a:t> </a:t>
            </a:r>
            <a:r>
              <a:rPr lang="pl-PL" sz="670" dirty="0">
                <a:latin typeface="Segoe UI" panose="020F0502020204030204" pitchFamily="34" charset="0"/>
                <a:cs typeface="Segoe UI" panose="020F0502020204030204" pitchFamily="34" charset="0"/>
              </a:rPr>
              <a:t>www.aliortfi.com (aby uzyskać więcej informacji należy zadzwonić pod nr tel. +48 22 463 88 88 )</a:t>
            </a:r>
            <a:endParaRPr lang="pl-PL" sz="670" b="1" dirty="0">
              <a:solidFill>
                <a:srgbClr val="7E013B"/>
              </a:solidFill>
              <a:latin typeface="Segoe UI" panose="020F0502020204030204" pitchFamily="34" charset="0"/>
              <a:cs typeface="Segoe UI" panose="020F0502020204030204" pitchFamily="34" charset="0"/>
            </a:endParaRPr>
          </a:p>
          <a:p>
            <a:pPr>
              <a:spcAft>
                <a:spcPts val="300"/>
              </a:spcAft>
            </a:pPr>
            <a:r>
              <a:rPr lang="pl-PL" sz="670" b="1" dirty="0">
                <a:solidFill>
                  <a:srgbClr val="7E013B"/>
                </a:solidFill>
                <a:latin typeface="Segoe UI" panose="020F0502020204030204" pitchFamily="34" charset="0"/>
                <a:cs typeface="Segoe UI" panose="020F0502020204030204" pitchFamily="34" charset="0"/>
              </a:rPr>
              <a:t>Data ostatniej zmiany dokumentu zawierającego kluczowe informacje: </a:t>
            </a:r>
            <a:r>
              <a:rPr lang="pl-PL" sz="670" dirty="0">
                <a:latin typeface="Segoe UI" panose="020F0502020204030204" pitchFamily="34" charset="0"/>
                <a:cs typeface="Segoe UI" panose="020F0502020204030204" pitchFamily="34" charset="0"/>
              </a:rPr>
              <a:t>2026-05-08</a:t>
            </a:r>
          </a:p>
          <a:p>
            <a:pPr>
              <a:spcAft>
                <a:spcPts val="300"/>
              </a:spcAft>
            </a:pPr>
            <a:r>
              <a:rPr lang="pl-PL" sz="670" b="1" dirty="0">
                <a:latin typeface="Segoe UI" panose="020F0502020204030204" pitchFamily="34" charset="0"/>
                <a:cs typeface="Segoe UI" panose="020F0502020204030204" pitchFamily="34" charset="0"/>
              </a:rPr>
              <a:t>Masz zamiar zakupić produkt, który nie jest prosty i może być trudny w zrozumieniu.</a:t>
            </a:r>
            <a:endParaRPr lang="pl-PL" sz="670" dirty="0">
              <a:latin typeface="Segoe UI" panose="020F0502020204030204" pitchFamily="34" charset="0"/>
              <a:cs typeface="Segoe UI" panose="020F0502020204030204" pitchFamily="34" charset="0"/>
            </a:endParaRPr>
          </a:p>
        </p:txBody>
      </p:sp>
      <p:sp>
        <p:nvSpPr>
          <p:cNvPr id="29" name="pole tekstowe 28">
            <a:extLst>
              <a:ext uri="{FF2B5EF4-FFF2-40B4-BE49-F238E27FC236}">
                <a16:creationId xmlns:a16="http://schemas.microsoft.com/office/drawing/2014/main" id="{74590E89-CD95-F5B7-020B-59306CF967F2}"/>
              </a:ext>
            </a:extLst>
          </p:cNvPr>
          <p:cNvSpPr txBox="1"/>
          <p:nvPr/>
        </p:nvSpPr>
        <p:spPr>
          <a:xfrm>
            <a:off x="1501140" y="142987"/>
            <a:ext cx="5356857" cy="369332"/>
          </a:xfrm>
          <a:prstGeom prst="rect">
            <a:avLst/>
          </a:prstGeom>
          <a:noFill/>
        </p:spPr>
        <p:txBody>
          <a:bodyPr wrap="square" rtlCol="0">
            <a:spAutoFit/>
          </a:bodyPr>
          <a:lstStyle/>
          <a:p>
            <a:pPr algn="r"/>
            <a:r>
              <a:rPr lang="pl-PL" b="1" dirty="0">
                <a:solidFill>
                  <a:srgbClr val="7E013B"/>
                </a:solidFill>
                <a:latin typeface="Segoe UI" panose="020F0502020204030204" pitchFamily="34" charset="0"/>
                <a:cs typeface="Segoe UI" panose="020F0502020204030204" pitchFamily="34" charset="0"/>
              </a:rPr>
              <a:t>Dokument zawierający kluczowe informacje</a:t>
            </a:r>
          </a:p>
        </p:txBody>
      </p:sp>
      <p:pic>
        <p:nvPicPr>
          <p:cNvPr id="13" name="Obraz 12">
            <a:extLst>
              <a:ext uri="{FF2B5EF4-FFF2-40B4-BE49-F238E27FC236}">
                <a16:creationId xmlns:a16="http://schemas.microsoft.com/office/drawing/2014/main" id="{4B9D156F-11E1-0130-8B39-DE7C1C86F7A8}"/>
              </a:ext>
            </a:extLst>
          </p:cNvPr>
          <p:cNvPicPr>
            <a:picLocks noChangeAspect="1"/>
          </p:cNvPicPr>
          <p:nvPr/>
        </p:nvPicPr>
        <p:blipFill>
          <a:blip r:embed="rId3"/>
          <a:stretch>
            <a:fillRect/>
          </a:stretch>
        </p:blipFill>
        <p:spPr>
          <a:xfrm>
            <a:off x="43978" y="58011"/>
            <a:ext cx="673304" cy="493756"/>
          </a:xfrm>
          <a:prstGeom prst="rect">
            <a:avLst/>
          </a:prstGeom>
        </p:spPr>
      </p:pic>
      <p:sp>
        <p:nvSpPr>
          <p:cNvPr id="22" name="pole tekstowe 21">
            <a:extLst>
              <a:ext uri="{FF2B5EF4-FFF2-40B4-BE49-F238E27FC236}">
                <a16:creationId xmlns:a16="http://schemas.microsoft.com/office/drawing/2014/main" id="{8CD2F20B-5F63-286C-C4A1-B65C26839C99}"/>
              </a:ext>
            </a:extLst>
          </p:cNvPr>
          <p:cNvSpPr txBox="1"/>
          <p:nvPr/>
        </p:nvSpPr>
        <p:spPr>
          <a:xfrm>
            <a:off x="-9706" y="1196789"/>
            <a:ext cx="6867706" cy="276999"/>
          </a:xfrm>
          <a:prstGeom prst="rect">
            <a:avLst/>
          </a:prstGeom>
          <a:solidFill>
            <a:srgbClr val="7E013B"/>
          </a:solidFill>
        </p:spPr>
        <p:txBody>
          <a:bodyPr wrap="square" rtlCol="0">
            <a:spAutoFit/>
          </a:bodyPr>
          <a:lstStyle/>
          <a:p>
            <a:r>
              <a:rPr lang="pl-PL" sz="1200" b="1" dirty="0">
                <a:solidFill>
                  <a:schemeClr val="bg1"/>
                </a:solidFill>
                <a:latin typeface="Segoe UI" panose="020F0502020204030204" pitchFamily="34" charset="0"/>
                <a:cs typeface="Segoe UI" panose="020F0502020204030204" pitchFamily="34" charset="0"/>
              </a:rPr>
              <a:t>Produkt:</a:t>
            </a:r>
          </a:p>
        </p:txBody>
      </p:sp>
      <p:sp>
        <p:nvSpPr>
          <p:cNvPr id="24" name="pole tekstowe 23">
            <a:extLst>
              <a:ext uri="{FF2B5EF4-FFF2-40B4-BE49-F238E27FC236}">
                <a16:creationId xmlns:a16="http://schemas.microsoft.com/office/drawing/2014/main" id="{4E5FD128-9282-99F6-7446-D9275A9693BB}"/>
              </a:ext>
            </a:extLst>
          </p:cNvPr>
          <p:cNvSpPr txBox="1"/>
          <p:nvPr/>
        </p:nvSpPr>
        <p:spPr>
          <a:xfrm>
            <a:off x="9709" y="3376838"/>
            <a:ext cx="6867706" cy="276999"/>
          </a:xfrm>
          <a:prstGeom prst="rect">
            <a:avLst/>
          </a:prstGeom>
          <a:solidFill>
            <a:srgbClr val="7E013B"/>
          </a:solidFill>
        </p:spPr>
        <p:txBody>
          <a:bodyPr wrap="square" rtlCol="0">
            <a:spAutoFit/>
          </a:bodyPr>
          <a:lstStyle/>
          <a:p>
            <a:r>
              <a:rPr lang="pl-PL" sz="1200" b="1" dirty="0">
                <a:solidFill>
                  <a:schemeClr val="bg1"/>
                </a:solidFill>
                <a:latin typeface="Segoe UI" panose="020F0502020204030204" pitchFamily="34" charset="0"/>
                <a:cs typeface="Segoe UI" panose="020F0502020204030204" pitchFamily="34" charset="0"/>
              </a:rPr>
              <a:t>Co to za produkt?</a:t>
            </a:r>
          </a:p>
        </p:txBody>
      </p:sp>
      <p:sp>
        <p:nvSpPr>
          <p:cNvPr id="4" name="pole tekstowe 3">
            <a:extLst>
              <a:ext uri="{FF2B5EF4-FFF2-40B4-BE49-F238E27FC236}">
                <a16:creationId xmlns:a16="http://schemas.microsoft.com/office/drawing/2014/main" id="{DBA704D9-0EDD-CEC5-A53B-F87338FFFC7E}"/>
              </a:ext>
            </a:extLst>
          </p:cNvPr>
          <p:cNvSpPr txBox="1"/>
          <p:nvPr/>
        </p:nvSpPr>
        <p:spPr>
          <a:xfrm>
            <a:off x="-2588" y="623432"/>
            <a:ext cx="6867706" cy="276999"/>
          </a:xfrm>
          <a:prstGeom prst="rect">
            <a:avLst/>
          </a:prstGeom>
          <a:solidFill>
            <a:srgbClr val="7E013B"/>
          </a:solidFill>
        </p:spPr>
        <p:txBody>
          <a:bodyPr wrap="square" rtlCol="0">
            <a:spAutoFit/>
          </a:bodyPr>
          <a:lstStyle/>
          <a:p>
            <a:r>
              <a:rPr lang="pl-PL" sz="1200" b="1" dirty="0">
                <a:solidFill>
                  <a:schemeClr val="bg1"/>
                </a:solidFill>
                <a:latin typeface="Segoe UI" panose="020F0502020204030204" pitchFamily="34" charset="0"/>
                <a:cs typeface="Segoe UI" panose="020F0502020204030204" pitchFamily="34" charset="0"/>
              </a:rPr>
              <a:t>Cel:</a:t>
            </a:r>
          </a:p>
        </p:txBody>
      </p:sp>
    </p:spTree>
    <p:extLst>
      <p:ext uri="{BB962C8B-B14F-4D97-AF65-F5344CB8AC3E}">
        <p14:creationId xmlns:p14="http://schemas.microsoft.com/office/powerpoint/2010/main" val="2731722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ole tekstowe 9">
            <a:extLst>
              <a:ext uri="{FF2B5EF4-FFF2-40B4-BE49-F238E27FC236}">
                <a16:creationId xmlns:a16="http://schemas.microsoft.com/office/drawing/2014/main" id="{B24E668A-DBDA-1B63-4D7E-AE955417DE9A}"/>
              </a:ext>
            </a:extLst>
          </p:cNvPr>
          <p:cNvSpPr txBox="1"/>
          <p:nvPr/>
        </p:nvSpPr>
        <p:spPr>
          <a:xfrm>
            <a:off x="6339840" y="110"/>
            <a:ext cx="518157" cy="184666"/>
          </a:xfrm>
          <a:prstGeom prst="rect">
            <a:avLst/>
          </a:prstGeom>
          <a:noFill/>
        </p:spPr>
        <p:txBody>
          <a:bodyPr wrap="square" rtlCol="0">
            <a:spAutoFit/>
          </a:bodyPr>
          <a:lstStyle/>
          <a:p>
            <a:pPr algn="r"/>
            <a:r>
              <a:rPr lang="pl-PL" sz="600" dirty="0">
                <a:latin typeface="Segoe UI" panose="020B0502040204020203" pitchFamily="34" charset="0"/>
                <a:cs typeface="Segoe UI" panose="020B0502040204020203" pitchFamily="34" charset="0"/>
              </a:rPr>
              <a:t>str. 2/3</a:t>
            </a:r>
          </a:p>
        </p:txBody>
      </p:sp>
      <p:graphicFrame>
        <p:nvGraphicFramePr>
          <p:cNvPr id="29" name="Tabela 29">
            <a:extLst>
              <a:ext uri="{FF2B5EF4-FFF2-40B4-BE49-F238E27FC236}">
                <a16:creationId xmlns:a16="http://schemas.microsoft.com/office/drawing/2014/main" id="{6EB8464B-FF7A-5960-5B8F-4E97C7BE4DB7}"/>
              </a:ext>
            </a:extLst>
          </p:cNvPr>
          <p:cNvGraphicFramePr>
            <a:graphicFrameLocks noGrp="1"/>
          </p:cNvGraphicFramePr>
          <p:nvPr>
            <p:extLst>
              <p:ext uri="{D42A27DB-BD31-4B8C-83A1-F6EECF244321}">
                <p14:modId xmlns:p14="http://schemas.microsoft.com/office/powerpoint/2010/main" val="3587582755"/>
              </p:ext>
            </p:extLst>
          </p:nvPr>
        </p:nvGraphicFramePr>
        <p:xfrm>
          <a:off x="90291" y="4617191"/>
          <a:ext cx="6679704" cy="2206191"/>
        </p:xfrm>
        <a:graphic>
          <a:graphicData uri="http://schemas.openxmlformats.org/drawingml/2006/table">
            <a:tbl>
              <a:tblPr firstRow="1" bandRow="1">
                <a:tableStyleId>{5C22544A-7EE6-4342-B048-85BDC9FD1C3A}</a:tableStyleId>
              </a:tblPr>
              <a:tblGrid>
                <a:gridCol w="1365376">
                  <a:extLst>
                    <a:ext uri="{9D8B030D-6E8A-4147-A177-3AD203B41FA5}">
                      <a16:colId xmlns:a16="http://schemas.microsoft.com/office/drawing/2014/main" val="1200593356"/>
                    </a:ext>
                  </a:extLst>
                </a:gridCol>
                <a:gridCol w="2461876">
                  <a:extLst>
                    <a:ext uri="{9D8B030D-6E8A-4147-A177-3AD203B41FA5}">
                      <a16:colId xmlns:a16="http://schemas.microsoft.com/office/drawing/2014/main" val="783151875"/>
                    </a:ext>
                  </a:extLst>
                </a:gridCol>
                <a:gridCol w="1344420">
                  <a:extLst>
                    <a:ext uri="{9D8B030D-6E8A-4147-A177-3AD203B41FA5}">
                      <a16:colId xmlns:a16="http://schemas.microsoft.com/office/drawing/2014/main" val="2953542803"/>
                    </a:ext>
                  </a:extLst>
                </a:gridCol>
                <a:gridCol w="1508032">
                  <a:extLst>
                    <a:ext uri="{9D8B030D-6E8A-4147-A177-3AD203B41FA5}">
                      <a16:colId xmlns:a16="http://schemas.microsoft.com/office/drawing/2014/main" val="929960854"/>
                    </a:ext>
                  </a:extLst>
                </a:gridCol>
              </a:tblGrid>
              <a:tr h="182638">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pl-PL" sz="670" b="1" dirty="0">
                          <a:solidFill>
                            <a:schemeClr val="bg1"/>
                          </a:solidFill>
                          <a:latin typeface="Segoe UI" panose="020B0502040204020203" pitchFamily="34" charset="0"/>
                          <a:cs typeface="Segoe UI" panose="020B0502040204020203" pitchFamily="34" charset="0"/>
                        </a:rPr>
                        <a:t>Zalecany okres utrzymywania:</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7E013B"/>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l-PL" sz="670" b="1" dirty="0">
                          <a:solidFill>
                            <a:schemeClr val="bg1"/>
                          </a:solidFill>
                          <a:latin typeface="Segoe UI" panose="020B0502040204020203" pitchFamily="34" charset="0"/>
                          <a:cs typeface="Segoe UI" panose="020B0502040204020203" pitchFamily="34" charset="0"/>
                        </a:rPr>
                        <a:t>3 lata</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7E013B"/>
                    </a:solidFill>
                  </a:tcPr>
                </a:tc>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pl-PL" sz="670" b="1" dirty="0" err="1">
                          <a:solidFill>
                            <a:schemeClr val="bg1"/>
                          </a:solidFill>
                          <a:latin typeface="Segoe UI" panose="020B0502040204020203" pitchFamily="34" charset="0"/>
                          <a:cs typeface="Segoe UI" panose="020B0502040204020203" pitchFamily="34" charset="0"/>
                        </a:rPr>
                        <a:t>Jeżeli</a:t>
                      </a:r>
                      <a:r>
                        <a:rPr lang="pl-PL" sz="670" b="1" dirty="0">
                          <a:solidFill>
                            <a:schemeClr val="bg1"/>
                          </a:solidFill>
                          <a:latin typeface="Segoe UI" panose="020B0502040204020203" pitchFamily="34" charset="0"/>
                          <a:cs typeface="Segoe UI" panose="020B0502040204020203" pitchFamily="34" charset="0"/>
                        </a:rPr>
                        <a:t> oszczędzający wyjdzie</a:t>
                      </a:r>
                      <a:br>
                        <a:rPr lang="pl-PL" sz="670" b="1" dirty="0">
                          <a:solidFill>
                            <a:schemeClr val="bg1"/>
                          </a:solidFill>
                          <a:latin typeface="Segoe UI" panose="020B0502040204020203" pitchFamily="34" charset="0"/>
                          <a:cs typeface="Segoe UI" panose="020B0502040204020203" pitchFamily="34" charset="0"/>
                        </a:rPr>
                      </a:br>
                      <a:r>
                        <a:rPr lang="pl-PL" sz="670" b="1" dirty="0">
                          <a:solidFill>
                            <a:schemeClr val="bg1"/>
                          </a:solidFill>
                          <a:latin typeface="Segoe UI" panose="020B0502040204020203" pitchFamily="34" charset="0"/>
                          <a:cs typeface="Segoe UI" panose="020B0502040204020203" pitchFamily="34" charset="0"/>
                        </a:rPr>
                        <a:t>z programu po roku </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7E013B"/>
                    </a:solidFill>
                  </a:tcPr>
                </a:tc>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pl-PL" sz="670" b="1" noProof="0" dirty="0" err="1">
                          <a:solidFill>
                            <a:schemeClr val="bg1"/>
                          </a:solidFill>
                          <a:latin typeface="Segoe UI" panose="020B0502040204020203" pitchFamily="34" charset="0"/>
                          <a:cs typeface="Segoe UI" panose="020B0502040204020203" pitchFamily="34" charset="0"/>
                        </a:rPr>
                        <a:t>Jeżeli</a:t>
                      </a:r>
                      <a:r>
                        <a:rPr lang="pl-PL" sz="670" b="1" noProof="0" dirty="0">
                          <a:solidFill>
                            <a:schemeClr val="bg1"/>
                          </a:solidFill>
                          <a:latin typeface="Segoe UI" panose="020B0502040204020203" pitchFamily="34" charset="0"/>
                          <a:cs typeface="Segoe UI" panose="020B0502040204020203" pitchFamily="34" charset="0"/>
                        </a:rPr>
                        <a:t> </a:t>
                      </a:r>
                      <a:r>
                        <a:rPr lang="pl-PL" sz="670" b="1" noProof="0" dirty="0" err="1">
                          <a:solidFill>
                            <a:schemeClr val="bg1"/>
                          </a:solidFill>
                          <a:latin typeface="Segoe UI" panose="020B0502040204020203" pitchFamily="34" charset="0"/>
                          <a:cs typeface="Segoe UI" panose="020B0502040204020203" pitchFamily="34" charset="0"/>
                        </a:rPr>
                        <a:t>oszczędzający</a:t>
                      </a:r>
                      <a:r>
                        <a:rPr lang="pl-PL" sz="670" b="1" noProof="0" dirty="0">
                          <a:solidFill>
                            <a:schemeClr val="bg1"/>
                          </a:solidFill>
                          <a:latin typeface="Segoe UI" panose="020B0502040204020203" pitchFamily="34" charset="0"/>
                          <a:cs typeface="Segoe UI" panose="020B0502040204020203" pitchFamily="34" charset="0"/>
                        </a:rPr>
                        <a:t> wyjdzie</a:t>
                      </a:r>
                      <a:br>
                        <a:rPr lang="pl-PL" sz="670" b="1" noProof="0" dirty="0">
                          <a:solidFill>
                            <a:schemeClr val="bg1"/>
                          </a:solidFill>
                          <a:latin typeface="Segoe UI" panose="020B0502040204020203" pitchFamily="34" charset="0"/>
                          <a:cs typeface="Segoe UI" panose="020B0502040204020203" pitchFamily="34" charset="0"/>
                        </a:rPr>
                      </a:br>
                      <a:r>
                        <a:rPr lang="pl-PL" sz="670" b="1" noProof="0" dirty="0">
                          <a:solidFill>
                            <a:schemeClr val="bg1"/>
                          </a:solidFill>
                          <a:latin typeface="Segoe UI" panose="020B0502040204020203" pitchFamily="34" charset="0"/>
                          <a:cs typeface="Segoe UI" panose="020B0502040204020203" pitchFamily="34" charset="0"/>
                        </a:rPr>
                        <a:t>z programu po zalecanym okresie utrzymywania </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7E013B"/>
                    </a:solidFill>
                  </a:tcPr>
                </a:tc>
                <a:extLst>
                  <a:ext uri="{0D108BD9-81ED-4DB2-BD59-A6C34878D82A}">
                    <a16:rowId xmlns:a16="http://schemas.microsoft.com/office/drawing/2014/main" val="2730031048"/>
                  </a:ext>
                </a:extLst>
              </a:tr>
              <a:tr h="188895">
                <a:tc>
                  <a:txBody>
                    <a:bodyPr/>
                    <a:lstStyle/>
                    <a:p>
                      <a:r>
                        <a:rPr lang="pl-PL" sz="670" b="1" dirty="0">
                          <a:solidFill>
                            <a:schemeClr val="bg1"/>
                          </a:solidFill>
                          <a:latin typeface="Segoe UI" panose="020B0502040204020203" pitchFamily="34" charset="0"/>
                          <a:cs typeface="Segoe UI" panose="020B0502040204020203" pitchFamily="34" charset="0"/>
                        </a:rPr>
                        <a:t>Przykładowa inwestycja:</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7E013B"/>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l-PL" sz="670" b="1" dirty="0">
                          <a:solidFill>
                            <a:schemeClr val="bg1"/>
                          </a:solidFill>
                          <a:latin typeface="Segoe UI" panose="020B0502040204020203" pitchFamily="34" charset="0"/>
                          <a:cs typeface="Segoe UI" panose="020B0502040204020203" pitchFamily="34" charset="0"/>
                        </a:rPr>
                        <a:t>50.000 PLN</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7E013B"/>
                    </a:solidFill>
                  </a:tcPr>
                </a:tc>
                <a:tc vMerge="1">
                  <a:txBody>
                    <a:bodyPr/>
                    <a:lstStyle/>
                    <a:p>
                      <a:pPr algn="ctr"/>
                      <a:endParaRPr lang="pl-PL" sz="800" b="1" dirty="0">
                        <a:solidFill>
                          <a:schemeClr val="bg1"/>
                        </a:solidFill>
                      </a:endParaRP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tc vMerge="1">
                  <a:txBody>
                    <a:bodyPr/>
                    <a:lstStyle/>
                    <a:p>
                      <a:endParaRPr lang="pl-PL"/>
                    </a:p>
                  </a:txBody>
                  <a:tcPr/>
                </a:tc>
                <a:extLst>
                  <a:ext uri="{0D108BD9-81ED-4DB2-BD59-A6C34878D82A}">
                    <a16:rowId xmlns:a16="http://schemas.microsoft.com/office/drawing/2014/main" val="1552757505"/>
                  </a:ext>
                </a:extLst>
              </a:tr>
              <a:tr h="164835">
                <a:tc>
                  <a:txBody>
                    <a:bodyPr/>
                    <a:lstStyle/>
                    <a:p>
                      <a:pPr marL="0"/>
                      <a:r>
                        <a:rPr lang="pl-PL" sz="670" b="1" dirty="0">
                          <a:solidFill>
                            <a:schemeClr val="tx1"/>
                          </a:solidFill>
                          <a:latin typeface="Segoe UI" panose="020B0502040204020203" pitchFamily="34" charset="0"/>
                          <a:cs typeface="Segoe UI" panose="020B0502040204020203" pitchFamily="34" charset="0"/>
                        </a:rPr>
                        <a:t>Scenariusze</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marL="0" algn="ctr"/>
                      <a:endParaRPr lang="pl-PL" sz="670" b="1" dirty="0">
                        <a:solidFill>
                          <a:schemeClr val="tx1"/>
                        </a:solidFill>
                        <a:latin typeface="Segoe UI" panose="020B0502040204020203" pitchFamily="34" charset="0"/>
                        <a:cs typeface="Segoe UI" panose="020B0502040204020203" pitchFamily="34" charset="0"/>
                      </a:endParaRP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val="3308348427"/>
                  </a:ext>
                </a:extLst>
              </a:tr>
              <a:tr h="164835">
                <a:tc>
                  <a:txBody>
                    <a:bodyPr/>
                    <a:lstStyle/>
                    <a:p>
                      <a:pPr marL="0"/>
                      <a:r>
                        <a:rPr lang="pl-PL" sz="670" b="1" dirty="0">
                          <a:solidFill>
                            <a:schemeClr val="tx1"/>
                          </a:solidFill>
                          <a:latin typeface="Segoe UI" panose="020B0502040204020203" pitchFamily="34" charset="0"/>
                          <a:cs typeface="Segoe UI" panose="020B0502040204020203" pitchFamily="34" charset="0"/>
                        </a:rPr>
                        <a:t>Minimum</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marL="0" algn="ctr"/>
                      <a:r>
                        <a:rPr lang="pl-PL" sz="670" b="1" dirty="0">
                          <a:solidFill>
                            <a:schemeClr val="tx1"/>
                          </a:solidFill>
                          <a:latin typeface="Segoe UI" panose="020B0502040204020203" pitchFamily="34" charset="0"/>
                          <a:cs typeface="Segoe UI" panose="020B0502040204020203" pitchFamily="34" charset="0"/>
                        </a:rPr>
                        <a:t>Oszczędzający może stracić część lub całość swojej inwestycji</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r"/>
                      <a:endParaRPr lang="pl-PL" sz="800" dirty="0"/>
                    </a:p>
                  </a:txBody>
                  <a:tcPr marT="36000" marB="36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extLst>
                  <a:ext uri="{0D108BD9-81ED-4DB2-BD59-A6C34878D82A}">
                    <a16:rowId xmlns:a16="http://schemas.microsoft.com/office/drawing/2014/main" val="1714439631"/>
                  </a:ext>
                </a:extLst>
              </a:tr>
              <a:tr h="164835">
                <a:tc rowSpan="2">
                  <a:txBody>
                    <a:bodyPr/>
                    <a:lstStyle/>
                    <a:p>
                      <a:pPr marL="0"/>
                      <a:r>
                        <a:rPr lang="pl-PL" sz="670" b="1" dirty="0">
                          <a:latin typeface="Segoe UI" panose="020B0502040204020203" pitchFamily="34" charset="0"/>
                          <a:cs typeface="Segoe UI" panose="020B0502040204020203" pitchFamily="34" charset="0"/>
                        </a:rPr>
                        <a:t>Scenariusz warunków skrajnych</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r>
                        <a:rPr lang="pl-PL" sz="670" b="1" dirty="0">
                          <a:latin typeface="Segoe UI" panose="020B0502040204020203" pitchFamily="34" charset="0"/>
                          <a:cs typeface="Segoe UI" panose="020B0502040204020203" pitchFamily="34" charset="0"/>
                        </a:rPr>
                        <a:t>Końcowa wartość inwestycji po odliczeniu kosztów</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pl-PL" sz="670" dirty="0">
                          <a:solidFill>
                            <a:schemeClr val="tx1"/>
                          </a:solidFill>
                          <a:latin typeface="Segoe UI" panose="020B0502040204020203" pitchFamily="34" charset="0"/>
                          <a:cs typeface="Segoe UI" panose="020B0502040204020203" pitchFamily="34" charset="0"/>
                        </a:rPr>
                        <a:t>33.980 PLN</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pl-PL" sz="670" kern="1200" dirty="0">
                          <a:solidFill>
                            <a:schemeClr val="tx1"/>
                          </a:solidFill>
                          <a:latin typeface="Segoe UI" panose="020B0502040204020203" pitchFamily="34" charset="0"/>
                          <a:ea typeface="+mn-ea"/>
                          <a:cs typeface="Segoe UI" panose="020B0502040204020203" pitchFamily="34" charset="0"/>
                        </a:rPr>
                        <a:t>36.590 PLN</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73410637"/>
                  </a:ext>
                </a:extLst>
              </a:tr>
              <a:tr h="164835">
                <a:tc vMerge="1">
                  <a:txBody>
                    <a:bodyPr/>
                    <a:lstStyle/>
                    <a:p>
                      <a:endParaRPr lang="pl-PL" sz="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a:r>
                        <a:rPr lang="pl-PL" sz="670" dirty="0">
                          <a:latin typeface="Segoe UI" panose="020B0502040204020203" pitchFamily="34" charset="0"/>
                          <a:cs typeface="Segoe UI" panose="020B0502040204020203" pitchFamily="34" charset="0"/>
                        </a:rPr>
                        <a:t>Średnia roczna stopa zwrotu</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latinLnBrk="0" hangingPunct="1"/>
                      <a:r>
                        <a:rPr lang="pl-PL" sz="670" kern="1200" dirty="0">
                          <a:solidFill>
                            <a:schemeClr val="tx1"/>
                          </a:solidFill>
                          <a:latin typeface="Segoe UI" panose="020B0502040204020203" pitchFamily="34" charset="0"/>
                          <a:ea typeface="+mn-ea"/>
                          <a:cs typeface="Segoe UI" panose="020B0502040204020203" pitchFamily="34" charset="0"/>
                        </a:rPr>
                        <a:t>-32,0 %</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a:r>
                        <a:rPr lang="pl-PL" sz="670" kern="1200" dirty="0">
                          <a:solidFill>
                            <a:schemeClr val="tx1"/>
                          </a:solidFill>
                          <a:latin typeface="Segoe UI" panose="020B0502040204020203" pitchFamily="34" charset="0"/>
                          <a:ea typeface="+mn-ea"/>
                          <a:cs typeface="Segoe UI" panose="020B0502040204020203" pitchFamily="34" charset="0"/>
                        </a:rPr>
                        <a:t>-9,9 %</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3616980"/>
                  </a:ext>
                </a:extLst>
              </a:tr>
              <a:tr h="164835">
                <a:tc rowSpan="2">
                  <a:txBody>
                    <a:bodyPr/>
                    <a:lstStyle/>
                    <a:p>
                      <a:pPr marL="0"/>
                      <a:r>
                        <a:rPr lang="pl-PL" sz="670" b="1" dirty="0">
                          <a:latin typeface="Segoe UI" panose="020B0502040204020203" pitchFamily="34" charset="0"/>
                          <a:cs typeface="Segoe UI" panose="020B0502040204020203" pitchFamily="34" charset="0"/>
                        </a:rPr>
                        <a:t>Scenariusz niekorzystny</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r>
                        <a:rPr lang="pl-PL" sz="670" b="1" dirty="0">
                          <a:latin typeface="Segoe UI" panose="020B0502040204020203" pitchFamily="34" charset="0"/>
                          <a:cs typeface="Segoe UI" panose="020B0502040204020203" pitchFamily="34" charset="0"/>
                        </a:rPr>
                        <a:t>Końcowa wartość inwestycji po odliczeniu kosztów</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latinLnBrk="0" hangingPunct="1"/>
                      <a:r>
                        <a:rPr lang="pl-PL" sz="670" kern="1200" dirty="0">
                          <a:solidFill>
                            <a:schemeClr val="tx1"/>
                          </a:solidFill>
                          <a:latin typeface="Segoe UI" panose="020B0502040204020203" pitchFamily="34" charset="0"/>
                          <a:ea typeface="+mn-ea"/>
                          <a:cs typeface="Segoe UI" panose="020B0502040204020203" pitchFamily="34" charset="0"/>
                        </a:rPr>
                        <a:t>43.890 PLN</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a:r>
                        <a:rPr lang="pl-PL" sz="670" kern="1200" dirty="0">
                          <a:solidFill>
                            <a:schemeClr val="tx1"/>
                          </a:solidFill>
                          <a:latin typeface="Segoe UI" panose="020B0502040204020203" pitchFamily="34" charset="0"/>
                          <a:ea typeface="+mn-ea"/>
                          <a:cs typeface="Segoe UI" panose="020B0502040204020203" pitchFamily="34" charset="0"/>
                        </a:rPr>
                        <a:t>40.570 PLN</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0846019"/>
                  </a:ext>
                </a:extLst>
              </a:tr>
              <a:tr h="164835">
                <a:tc vMerge="1">
                  <a:txBody>
                    <a:bodyPr/>
                    <a:lstStyle/>
                    <a:p>
                      <a:endParaRPr lang="pl-PL" sz="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a:r>
                        <a:rPr lang="pl-PL" sz="670" dirty="0">
                          <a:latin typeface="Segoe UI" panose="020B0502040204020203" pitchFamily="34" charset="0"/>
                          <a:cs typeface="Segoe UI" panose="020B0502040204020203" pitchFamily="34" charset="0"/>
                        </a:rPr>
                        <a:t>Średnia roczna stopa zwrotu</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latinLnBrk="0" hangingPunct="1"/>
                      <a:r>
                        <a:rPr lang="pl-PL" sz="670" kern="1200" dirty="0">
                          <a:solidFill>
                            <a:schemeClr val="tx1"/>
                          </a:solidFill>
                          <a:latin typeface="Segoe UI" panose="020B0502040204020203" pitchFamily="34" charset="0"/>
                          <a:ea typeface="+mn-ea"/>
                          <a:cs typeface="Segoe UI" panose="020B0502040204020203" pitchFamily="34" charset="0"/>
                        </a:rPr>
                        <a:t>-12,2 %</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a:r>
                        <a:rPr lang="pl-PL" sz="670" kern="1200" dirty="0">
                          <a:solidFill>
                            <a:schemeClr val="tx1"/>
                          </a:solidFill>
                          <a:latin typeface="Segoe UI" panose="020B0502040204020203" pitchFamily="34" charset="0"/>
                          <a:ea typeface="+mn-ea"/>
                          <a:cs typeface="Segoe UI" panose="020B0502040204020203" pitchFamily="34" charset="0"/>
                        </a:rPr>
                        <a:t>-6,7 %</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6350299"/>
                  </a:ext>
                </a:extLst>
              </a:tr>
              <a:tr h="164835">
                <a:tc row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l-PL" sz="670" b="1" dirty="0">
                          <a:latin typeface="Segoe UI" panose="020B0502040204020203" pitchFamily="34" charset="0"/>
                          <a:cs typeface="Segoe UI" panose="020B0502040204020203" pitchFamily="34" charset="0"/>
                        </a:rPr>
                        <a:t>Scenariusz umiarkowany</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r>
                        <a:rPr lang="pl-PL" sz="670" b="1" dirty="0">
                          <a:latin typeface="Segoe UI" panose="020B0502040204020203" pitchFamily="34" charset="0"/>
                          <a:cs typeface="Segoe UI" panose="020B0502040204020203" pitchFamily="34" charset="0"/>
                        </a:rPr>
                        <a:t>Końcowa wartość inwestycji po odliczeniu kosztów</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latinLnBrk="0" hangingPunct="1"/>
                      <a:r>
                        <a:rPr lang="pl-PL" sz="670" kern="1200" dirty="0">
                          <a:solidFill>
                            <a:schemeClr val="tx1"/>
                          </a:solidFill>
                          <a:latin typeface="Segoe UI" panose="020B0502040204020203" pitchFamily="34" charset="0"/>
                          <a:ea typeface="+mn-ea"/>
                          <a:cs typeface="Segoe UI" panose="020B0502040204020203" pitchFamily="34" charset="0"/>
                        </a:rPr>
                        <a:t>48.770 PLN</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a:r>
                        <a:rPr lang="pl-PL" sz="670" kern="1200" dirty="0">
                          <a:solidFill>
                            <a:schemeClr val="tx1"/>
                          </a:solidFill>
                          <a:latin typeface="Segoe UI" panose="020B0502040204020203" pitchFamily="34" charset="0"/>
                          <a:ea typeface="+mn-ea"/>
                          <a:cs typeface="Segoe UI" panose="020B0502040204020203" pitchFamily="34" charset="0"/>
                        </a:rPr>
                        <a:t>46.400 PLN</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36489040"/>
                  </a:ext>
                </a:extLst>
              </a:tr>
              <a:tr h="164835">
                <a:tc vMerge="1">
                  <a:txBody>
                    <a:bodyPr/>
                    <a:lstStyle/>
                    <a:p>
                      <a:endParaRPr lang="pl-PL" sz="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a:r>
                        <a:rPr lang="pl-PL" sz="670" dirty="0">
                          <a:latin typeface="Segoe UI" panose="020B0502040204020203" pitchFamily="34" charset="0"/>
                          <a:cs typeface="Segoe UI" panose="020B0502040204020203" pitchFamily="34" charset="0"/>
                        </a:rPr>
                        <a:t>Średnia roczna stopa zwrotu</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latinLnBrk="0" hangingPunct="1"/>
                      <a:r>
                        <a:rPr lang="pl-PL" sz="670" kern="1200" dirty="0">
                          <a:solidFill>
                            <a:schemeClr val="tx1"/>
                          </a:solidFill>
                          <a:latin typeface="Segoe UI" panose="020B0502040204020203" pitchFamily="34" charset="0"/>
                          <a:ea typeface="+mn-ea"/>
                          <a:cs typeface="Segoe UI" panose="020B0502040204020203" pitchFamily="34" charset="0"/>
                        </a:rPr>
                        <a:t>-2,5 %</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a:r>
                        <a:rPr lang="pl-PL" sz="670" kern="1200" dirty="0">
                          <a:solidFill>
                            <a:schemeClr val="tx1"/>
                          </a:solidFill>
                          <a:latin typeface="Segoe UI" panose="020B0502040204020203" pitchFamily="34" charset="0"/>
                          <a:ea typeface="+mn-ea"/>
                          <a:cs typeface="Segoe UI" panose="020B0502040204020203" pitchFamily="34" charset="0"/>
                        </a:rPr>
                        <a:t>-2,5 %</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86589265"/>
                  </a:ext>
                </a:extLst>
              </a:tr>
              <a:tr h="164835">
                <a:tc rowSpan="2">
                  <a:txBody>
                    <a:bodyPr/>
                    <a:lstStyle/>
                    <a:p>
                      <a:pPr marL="0"/>
                      <a:r>
                        <a:rPr lang="pl-PL" sz="670" b="1" dirty="0">
                          <a:latin typeface="Segoe UI" panose="020B0502040204020203" pitchFamily="34" charset="0"/>
                          <a:cs typeface="Segoe UI" panose="020B0502040204020203" pitchFamily="34" charset="0"/>
                        </a:rPr>
                        <a:t>Scenariusz korzystny</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r>
                        <a:rPr lang="pl-PL" sz="670" b="1" dirty="0">
                          <a:latin typeface="Segoe UI" panose="020B0502040204020203" pitchFamily="34" charset="0"/>
                          <a:cs typeface="Segoe UI" panose="020B0502040204020203" pitchFamily="34" charset="0"/>
                        </a:rPr>
                        <a:t>Końcowa wartość inwestycji po odliczeniu kosztów</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latinLnBrk="0" hangingPunct="1"/>
                      <a:r>
                        <a:rPr lang="pl-PL" sz="670" kern="1200" dirty="0">
                          <a:solidFill>
                            <a:schemeClr val="tx1"/>
                          </a:solidFill>
                          <a:latin typeface="Segoe UI" panose="020B0502040204020203" pitchFamily="34" charset="0"/>
                          <a:ea typeface="+mn-ea"/>
                          <a:cs typeface="Segoe UI" panose="020B0502040204020203" pitchFamily="34" charset="0"/>
                        </a:rPr>
                        <a:t>52.590 PLN</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a:r>
                        <a:rPr lang="pl-PL" sz="670" kern="1200" dirty="0">
                          <a:solidFill>
                            <a:schemeClr val="tx1"/>
                          </a:solidFill>
                          <a:latin typeface="Segoe UI" panose="020B0502040204020203" pitchFamily="34" charset="0"/>
                          <a:ea typeface="+mn-ea"/>
                          <a:cs typeface="Segoe UI" panose="020B0502040204020203" pitchFamily="34" charset="0"/>
                        </a:rPr>
                        <a:t>53.440 PLN</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484086"/>
                  </a:ext>
                </a:extLst>
              </a:tr>
              <a:tr h="164835">
                <a:tc vMerge="1">
                  <a:txBody>
                    <a:bodyPr/>
                    <a:lstStyle/>
                    <a:p>
                      <a:endParaRPr lang="pl-PL" sz="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a:r>
                        <a:rPr lang="pl-PL" sz="670" dirty="0">
                          <a:latin typeface="Segoe UI" panose="020B0502040204020203" pitchFamily="34" charset="0"/>
                          <a:cs typeface="Segoe UI" panose="020B0502040204020203" pitchFamily="34" charset="0"/>
                        </a:rPr>
                        <a:t>Średnia roczna stopa zwrotu</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latinLnBrk="0" hangingPunct="1"/>
                      <a:r>
                        <a:rPr lang="pl-PL" sz="670" kern="1200" dirty="0">
                          <a:solidFill>
                            <a:schemeClr val="tx1"/>
                          </a:solidFill>
                          <a:latin typeface="Segoe UI" panose="020B0502040204020203" pitchFamily="34" charset="0"/>
                          <a:ea typeface="+mn-ea"/>
                          <a:cs typeface="Segoe UI" panose="020B0502040204020203" pitchFamily="34" charset="0"/>
                        </a:rPr>
                        <a:t>5,2 %</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a:r>
                        <a:rPr lang="pl-PL" sz="670" kern="1200" dirty="0">
                          <a:solidFill>
                            <a:schemeClr val="tx1"/>
                          </a:solidFill>
                          <a:latin typeface="Segoe UI" panose="020B0502040204020203" pitchFamily="34" charset="0"/>
                          <a:ea typeface="+mn-ea"/>
                          <a:cs typeface="Segoe UI" panose="020B0502040204020203" pitchFamily="34" charset="0"/>
                        </a:rPr>
                        <a:t>2,2 %</a:t>
                      </a:r>
                    </a:p>
                  </a:txBody>
                  <a:tcPr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85295325"/>
                  </a:ext>
                </a:extLst>
              </a:tr>
            </a:tbl>
          </a:graphicData>
        </a:graphic>
      </p:graphicFrame>
      <p:sp>
        <p:nvSpPr>
          <p:cNvPr id="30" name="pole tekstowe 29">
            <a:extLst>
              <a:ext uri="{FF2B5EF4-FFF2-40B4-BE49-F238E27FC236}">
                <a16:creationId xmlns:a16="http://schemas.microsoft.com/office/drawing/2014/main" id="{A7329DBF-EA4B-D573-9294-CFDDCD483F7D}"/>
              </a:ext>
            </a:extLst>
          </p:cNvPr>
          <p:cNvSpPr txBox="1"/>
          <p:nvPr/>
        </p:nvSpPr>
        <p:spPr>
          <a:xfrm>
            <a:off x="55011" y="6864367"/>
            <a:ext cx="6547263" cy="813556"/>
          </a:xfrm>
          <a:prstGeom prst="rect">
            <a:avLst/>
          </a:prstGeom>
          <a:noFill/>
        </p:spPr>
        <p:txBody>
          <a:bodyPr wrap="square" rtlCol="0">
            <a:spAutoFit/>
          </a:bodyPr>
          <a:lstStyle/>
          <a:p>
            <a:pPr algn="just">
              <a:spcAft>
                <a:spcPts val="200"/>
              </a:spcAft>
            </a:pPr>
            <a:r>
              <a:rPr lang="pl-PL" sz="670" dirty="0">
                <a:latin typeface="Segoe UI" panose="020B0502040204020203" pitchFamily="34" charset="0"/>
                <a:cs typeface="Segoe UI" panose="020B0502040204020203" pitchFamily="34" charset="0"/>
              </a:rPr>
              <a:t>Przedstawiony scenariusz niekorzystny miał miejsce w okresie marzec 2022 - marzec 2025, historyczne wyceny oparto o indeks referencyjny.</a:t>
            </a:r>
          </a:p>
          <a:p>
            <a:pPr algn="just">
              <a:spcAft>
                <a:spcPts val="200"/>
              </a:spcAft>
            </a:pPr>
            <a:r>
              <a:rPr lang="pl-PL" sz="670" dirty="0">
                <a:latin typeface="Segoe UI" panose="020B0502040204020203" pitchFamily="34" charset="0"/>
                <a:cs typeface="Segoe UI" panose="020B0502040204020203" pitchFamily="34" charset="0"/>
              </a:rPr>
              <a:t>Scenariusz umiarkowany miał miejsce w okresie marzec 2017 - marzec 2020, historyczne wyceny oparto o indeks referencyjny.</a:t>
            </a:r>
          </a:p>
          <a:p>
            <a:pPr algn="just">
              <a:spcAft>
                <a:spcPts val="200"/>
              </a:spcAft>
            </a:pPr>
            <a:r>
              <a:rPr lang="pl-PL" sz="670" dirty="0">
                <a:latin typeface="Segoe UI" panose="020B0502040204020203" pitchFamily="34" charset="0"/>
                <a:cs typeface="Segoe UI" panose="020B0502040204020203" pitchFamily="34" charset="0"/>
              </a:rPr>
              <a:t>Scenariusz korzystny miał miejsce w okresie marzec 2019 - marzec 2022, historyczne wyceny oparto o indeks referencyjny.</a:t>
            </a:r>
          </a:p>
          <a:p>
            <a:pPr algn="just">
              <a:spcAft>
                <a:spcPts val="200"/>
              </a:spcAft>
            </a:pPr>
            <a:r>
              <a:rPr lang="pl-PL" sz="670" dirty="0">
                <a:latin typeface="Segoe UI" panose="020B0502040204020203" pitchFamily="34" charset="0"/>
                <a:cs typeface="Segoe UI" panose="020B0502040204020203" pitchFamily="34" charset="0"/>
              </a:rPr>
              <a:t>Scenariusz warunków skrajnych pokazuje, ile pieniędzy możesz odzyskać w ekstremalnych warunkach rynkowych.</a:t>
            </a:r>
          </a:p>
          <a:p>
            <a:pPr algn="just">
              <a:spcAft>
                <a:spcPts val="200"/>
              </a:spcAft>
            </a:pPr>
            <a:r>
              <a:rPr lang="pl-PL" sz="670" dirty="0">
                <a:latin typeface="Segoe UI" panose="020B0502040204020203" pitchFamily="34" charset="0"/>
                <a:cs typeface="Segoe UI" panose="020B0502040204020203" pitchFamily="34" charset="0"/>
              </a:rPr>
              <a:t>Przedstawione dane liczbowe obejmują wszystkie koszty samego produktu, ale mogą nie obejmować wszystkich kosztów, które płacisz swojemu doradcy lub dystrybutorowi. W danych liczbowych nie uwzględniono Twojej osobistej sytuacji podatkowej, która również może mieć wpływ na wielkość zwrotu.</a:t>
            </a:r>
          </a:p>
        </p:txBody>
      </p:sp>
      <p:sp>
        <p:nvSpPr>
          <p:cNvPr id="33" name="pole tekstowe 32">
            <a:extLst>
              <a:ext uri="{FF2B5EF4-FFF2-40B4-BE49-F238E27FC236}">
                <a16:creationId xmlns:a16="http://schemas.microsoft.com/office/drawing/2014/main" id="{400198C3-7C2B-395E-D3A8-F9725D40FDF1}"/>
              </a:ext>
            </a:extLst>
          </p:cNvPr>
          <p:cNvSpPr txBox="1"/>
          <p:nvPr/>
        </p:nvSpPr>
        <p:spPr>
          <a:xfrm>
            <a:off x="65631" y="7996528"/>
            <a:ext cx="6786630" cy="375487"/>
          </a:xfrm>
          <a:prstGeom prst="rect">
            <a:avLst/>
          </a:prstGeom>
          <a:noFill/>
        </p:spPr>
        <p:txBody>
          <a:bodyPr wrap="square" rtlCol="0">
            <a:spAutoFit/>
          </a:bodyPr>
          <a:lstStyle/>
          <a:p>
            <a:pPr algn="just">
              <a:spcAft>
                <a:spcPts val="600"/>
              </a:spcAft>
            </a:pPr>
            <a:r>
              <a:rPr lang="pl-PL" sz="670" dirty="0">
                <a:latin typeface="Segoe UI" panose="020B0502040204020203" pitchFamily="34" charset="0"/>
                <a:cs typeface="Segoe UI" panose="020B0502040204020203" pitchFamily="34" charset="0"/>
              </a:rPr>
              <a:t>Aktywa Funduszu stanowią jego odrębną masę majątkową i nie wchodzą do masy upadłościowej Towarzystwa, ani Banku Depozytariusza. Oznacza to, że Aktywa Funduszu nie zostaną przeznaczone na spłatę zobowiązań Towarzystwa czy Banku Depozytariusza w sytuacji upadłości jednego z tych podmiotów.</a:t>
            </a:r>
          </a:p>
          <a:p>
            <a:pPr algn="just">
              <a:spcAft>
                <a:spcPts val="600"/>
              </a:spcAft>
            </a:pPr>
            <a:r>
              <a:rPr lang="pl-PL" sz="670" dirty="0">
                <a:latin typeface="Segoe UI" panose="020B0502040204020203" pitchFamily="34" charset="0"/>
                <a:cs typeface="Segoe UI" panose="020B0502040204020203" pitchFamily="34" charset="0"/>
              </a:rPr>
              <a:t>Aktywa Funduszu stanowią jego odrębną masę majątkową i nie wchodzą do masy upadłościowej Towarzystwa, ani Banku Depozytariusza. Oznacza to, że Aktywa Funduszu nie zostaną przeznaczone na spłatę zobowiązań Towarzystwa czy Banku Depozytariusza w sytuacji upadłości jednego z tych podmiotów.</a:t>
            </a:r>
          </a:p>
        </p:txBody>
      </p:sp>
      <p:sp>
        <p:nvSpPr>
          <p:cNvPr id="15" name="pole tekstowe 14">
            <a:extLst>
              <a:ext uri="{FF2B5EF4-FFF2-40B4-BE49-F238E27FC236}">
                <a16:creationId xmlns:a16="http://schemas.microsoft.com/office/drawing/2014/main" id="{8C337109-A2A5-851E-7FE2-26B9E3C77352}"/>
              </a:ext>
            </a:extLst>
          </p:cNvPr>
          <p:cNvSpPr txBox="1"/>
          <p:nvPr/>
        </p:nvSpPr>
        <p:spPr>
          <a:xfrm>
            <a:off x="72182" y="4078817"/>
            <a:ext cx="6696775" cy="530402"/>
          </a:xfrm>
          <a:prstGeom prst="rect">
            <a:avLst/>
          </a:prstGeom>
          <a:noFill/>
        </p:spPr>
        <p:txBody>
          <a:bodyPr wrap="square">
            <a:spAutoFit/>
          </a:bodyPr>
          <a:lstStyle/>
          <a:p>
            <a:pPr algn="just">
              <a:spcAft>
                <a:spcPts val="200"/>
              </a:spcAft>
            </a:pPr>
            <a:r>
              <a:rPr lang="pl-PL" sz="670" b="1" dirty="0">
                <a:latin typeface="Segoe UI" panose="020B0502040204020203" pitchFamily="34" charset="0"/>
                <a:cs typeface="Segoe UI" panose="020B0502040204020203" pitchFamily="34" charset="0"/>
              </a:rPr>
              <a:t>Scenariusze wyników:</a:t>
            </a:r>
            <a:endParaRPr lang="pl-PL" sz="670" dirty="0">
              <a:latin typeface="Segoe UI" panose="020B0502040204020203" pitchFamily="34" charset="0"/>
              <a:cs typeface="Segoe UI" panose="020B0502040204020203" pitchFamily="34" charset="0"/>
            </a:endParaRPr>
          </a:p>
          <a:p>
            <a:pPr algn="just">
              <a:spcAft>
                <a:spcPts val="200"/>
              </a:spcAft>
            </a:pPr>
            <a:r>
              <a:rPr lang="pl-PL" sz="670" dirty="0">
                <a:latin typeface="Segoe UI" panose="020B0502040204020203" pitchFamily="34" charset="0"/>
                <a:cs typeface="Segoe UI" panose="020B0502040204020203" pitchFamily="34" charset="0"/>
              </a:rPr>
              <a:t>Ostateczna wartość inwestycji w ten produkt zależy od przyszłych wyników rynkowych. Przyszła sytuacja rynkowa jest niepewna i nie można dokładnie przewidzieć, jak się rozwinie. Przedstawione scenariusze niekorzystne, umiarkowane i korzystne są ilustracjami wykorzystującymi najgorsze, średnie i najlepsze wyniki z ostatnich 10 lat. W przyszłości sytuacja na rynkach może kształtować się w zgoła odmienny sposób.</a:t>
            </a:r>
          </a:p>
        </p:txBody>
      </p:sp>
      <p:sp>
        <p:nvSpPr>
          <p:cNvPr id="25" name="pole tekstowe 24">
            <a:extLst>
              <a:ext uri="{FF2B5EF4-FFF2-40B4-BE49-F238E27FC236}">
                <a16:creationId xmlns:a16="http://schemas.microsoft.com/office/drawing/2014/main" id="{E6CCA133-D76D-664F-9734-A638847297CD}"/>
              </a:ext>
            </a:extLst>
          </p:cNvPr>
          <p:cNvSpPr txBox="1"/>
          <p:nvPr/>
        </p:nvSpPr>
        <p:spPr>
          <a:xfrm>
            <a:off x="65631" y="8831712"/>
            <a:ext cx="6785524" cy="298543"/>
          </a:xfrm>
          <a:prstGeom prst="rect">
            <a:avLst/>
          </a:prstGeom>
          <a:noFill/>
        </p:spPr>
        <p:txBody>
          <a:bodyPr wrap="square">
            <a:spAutoFit/>
          </a:bodyPr>
          <a:lstStyle/>
          <a:p>
            <a:pPr algn="just"/>
            <a:r>
              <a:rPr lang="pl-PL" sz="670" dirty="0">
                <a:latin typeface="Segoe UI" panose="020B0502040204020203" pitchFamily="34" charset="0"/>
                <a:cs typeface="Segoe UI" panose="020B0502040204020203" pitchFamily="34" charset="0"/>
              </a:rPr>
              <a:t>Osoba doradzająca ci w zakresie produktu lub sprzedająca ci ten produkt może nałożyć na ciebie inne koszty. W takim przypadku osoba ta przekaże ci informacje na temat tych kosztów i pokaże, jaki wpływ będą miały na twoją inwestycję.</a:t>
            </a:r>
          </a:p>
        </p:txBody>
      </p:sp>
      <p:sp>
        <p:nvSpPr>
          <p:cNvPr id="34" name="pole tekstowe 33">
            <a:extLst>
              <a:ext uri="{FF2B5EF4-FFF2-40B4-BE49-F238E27FC236}">
                <a16:creationId xmlns:a16="http://schemas.microsoft.com/office/drawing/2014/main" id="{F2F5B78C-2AD6-CB34-D7E7-F2A1D7468D74}"/>
              </a:ext>
            </a:extLst>
          </p:cNvPr>
          <p:cNvSpPr txBox="1"/>
          <p:nvPr/>
        </p:nvSpPr>
        <p:spPr>
          <a:xfrm>
            <a:off x="65630" y="9141185"/>
            <a:ext cx="6728343" cy="607859"/>
          </a:xfrm>
          <a:prstGeom prst="rect">
            <a:avLst/>
          </a:prstGeom>
          <a:noFill/>
        </p:spPr>
        <p:txBody>
          <a:bodyPr wrap="square">
            <a:spAutoFit/>
          </a:bodyPr>
          <a:lstStyle/>
          <a:p>
            <a:pPr algn="just"/>
            <a:r>
              <a:rPr lang="pl-PL" sz="670" b="1" dirty="0">
                <a:latin typeface="Segoe UI" panose="020B0502040204020203" pitchFamily="34" charset="0"/>
                <a:cs typeface="Segoe UI" panose="020B0502040204020203" pitchFamily="34" charset="0"/>
              </a:rPr>
              <a:t>Koszty w czasie:</a:t>
            </a:r>
            <a:endParaRPr lang="pl-PL" sz="670" dirty="0">
              <a:latin typeface="Segoe UI" panose="020B0502040204020203" pitchFamily="34" charset="0"/>
              <a:cs typeface="Segoe UI" panose="020B0502040204020203" pitchFamily="34" charset="0"/>
            </a:endParaRPr>
          </a:p>
          <a:p>
            <a:pPr algn="just"/>
            <a:r>
              <a:rPr lang="pl-PL" sz="670" dirty="0">
                <a:latin typeface="Segoe UI" panose="020B0502040204020203" pitchFamily="34" charset="0"/>
                <a:cs typeface="Segoe UI" panose="020B0502040204020203" pitchFamily="34" charset="0"/>
              </a:rPr>
              <a:t>W tabelach podano kwoty, które są pobierane z inwestycji na pokrycie różnych rodzajów kosztów. Kwoty te zależą od kwoty inwestycji, okresu utrzymywania produktu oraz wyników osiąganych przez produkt. Przedstawione kwoty są ilustracjami opartymi na przykładowej kwocie inwestycji i różnych możliwych okresach inwestycji. Założyliśmy, że:</a:t>
            </a:r>
          </a:p>
          <a:p>
            <a:pPr marL="171450" indent="-171450" algn="just">
              <a:buFont typeface="Arial" panose="020B0604020202020204" pitchFamily="34" charset="0"/>
              <a:buChar char="•"/>
            </a:pPr>
            <a:r>
              <a:rPr lang="pl-PL" sz="670" dirty="0">
                <a:latin typeface="Segoe UI" panose="020B0502040204020203" pitchFamily="34" charset="0"/>
                <a:cs typeface="Segoe UI" panose="020B0502040204020203" pitchFamily="34" charset="0"/>
              </a:rPr>
              <a:t>W pierwszym roku otrzymałbyś z powrotem kwotę, którą zainwestowałeś (0% rocznej stopy zwrotu). W odniesieniu do pozostałych okresów utrzymywania założyliśmy, że produkt osiąga wyniki takie, jak pokazano w scenariuszu umiarkowanym.</a:t>
            </a:r>
          </a:p>
          <a:p>
            <a:pPr marL="171450" indent="-171450" algn="just">
              <a:buFont typeface="Arial" panose="020B0604020202020204" pitchFamily="34" charset="0"/>
              <a:buChar char="•"/>
            </a:pPr>
            <a:r>
              <a:rPr lang="pl-PL" sz="670" dirty="0">
                <a:latin typeface="Segoe UI" panose="020B0502040204020203" pitchFamily="34" charset="0"/>
                <a:cs typeface="Segoe UI" panose="020B0502040204020203" pitchFamily="34" charset="0"/>
              </a:rPr>
              <a:t>Zainwestowano 50.000 </a:t>
            </a:r>
            <a:r>
              <a:rPr lang="pl-PL" sz="670" dirty="0">
                <a:solidFill>
                  <a:schemeClr val="tx1"/>
                </a:solidFill>
                <a:latin typeface="Segoe UI" panose="020B0502040204020203" pitchFamily="34" charset="0"/>
                <a:cs typeface="Segoe UI" panose="020B0502040204020203" pitchFamily="34" charset="0"/>
              </a:rPr>
              <a:t>PLN</a:t>
            </a:r>
            <a:r>
              <a:rPr lang="pl-PL" sz="670" dirty="0">
                <a:latin typeface="Segoe UI" panose="020B0502040204020203" pitchFamily="34" charset="0"/>
                <a:cs typeface="Segoe UI" panose="020B0502040204020203" pitchFamily="34" charset="0"/>
              </a:rPr>
              <a:t>.</a:t>
            </a:r>
          </a:p>
        </p:txBody>
      </p:sp>
      <p:sp>
        <p:nvSpPr>
          <p:cNvPr id="13" name="pole tekstowe 12">
            <a:extLst>
              <a:ext uri="{FF2B5EF4-FFF2-40B4-BE49-F238E27FC236}">
                <a16:creationId xmlns:a16="http://schemas.microsoft.com/office/drawing/2014/main" id="{445F355B-423A-6C8D-D6B8-BF470297B892}"/>
              </a:ext>
            </a:extLst>
          </p:cNvPr>
          <p:cNvSpPr txBox="1"/>
          <p:nvPr/>
        </p:nvSpPr>
        <p:spPr>
          <a:xfrm>
            <a:off x="72182" y="2264944"/>
            <a:ext cx="6647511" cy="1845120"/>
          </a:xfrm>
          <a:prstGeom prst="rect">
            <a:avLst/>
          </a:prstGeom>
          <a:noFill/>
        </p:spPr>
        <p:txBody>
          <a:bodyPr wrap="square" rtlCol="0">
            <a:spAutoFit/>
          </a:bodyPr>
          <a:lstStyle/>
          <a:p>
            <a:pPr algn="just"/>
            <a:r>
              <a:rPr lang="pl-PL" sz="670" b="1" dirty="0">
                <a:latin typeface="Segoe UI" panose="020B0502040204020203" pitchFamily="34" charset="0"/>
                <a:cs typeface="Segoe UI" panose="020B0502040204020203" pitchFamily="34" charset="0"/>
              </a:rPr>
              <a:t>Opis profilu ryzyka i zysku:</a:t>
            </a:r>
          </a:p>
          <a:p>
            <a:pPr algn="just"/>
            <a:r>
              <a:rPr lang="pl-PL" sz="670" dirty="0">
                <a:latin typeface="Segoe UI" panose="020B0502040204020203" pitchFamily="34" charset="0"/>
                <a:cs typeface="Segoe UI" panose="020B0502040204020203" pitchFamily="34" charset="0"/>
              </a:rPr>
              <a:t>Subfundusz charakteryzuje się średnią zmiennością. W konsekwencji prawdopodobieństwo straty jest średnie, ale również potencjalny zwrot z inwestycji, nie powinien być</a:t>
            </a:r>
          </a:p>
          <a:p>
            <a:pPr algn="just"/>
            <a:r>
              <a:rPr lang="pl-PL" sz="670" dirty="0">
                <a:latin typeface="Segoe UI" panose="020B0502040204020203" pitchFamily="34" charset="0"/>
                <a:cs typeface="Segoe UI" panose="020B0502040204020203" pitchFamily="34" charset="0"/>
              </a:rPr>
              <a:t>bardzo wysoki. Ryzyko stwarzane przez PRIIP może być znacznie wyższe niż przedstawiane za pomocą ogólnego wskaźnika ryzyka, w przypadku gdy produkt nie jest utrzymywany przez zalecany okres utrzymywania. Wiarygodność kredytowa emitenta może ulec pogorszeniu np. w przypadku zdarzeń związanych z ryzykami dla zrównoważonego rozwoju. Ryzyko stwarzane przez PRIIP może być znacznie wyższe niż przedstawiane za pomocą ogólnego wskaźnika ryzyka, w przypadku gdy produkt nie jest utrzymywany przez zalecany okres utrzymywania. Wiarygodność kredytowa emitenta może ulec pogorszeniu np. w przypadku zdarzeń związanych z </a:t>
            </a:r>
            <a:r>
              <a:rPr lang="pl-PL" sz="670" dirty="0" err="1">
                <a:latin typeface="Segoe UI" panose="020B0502040204020203" pitchFamily="34" charset="0"/>
                <a:cs typeface="Segoe UI" panose="020B0502040204020203" pitchFamily="34" charset="0"/>
              </a:rPr>
              <a:t>ryzykami</a:t>
            </a:r>
            <a:r>
              <a:rPr lang="pl-PL" sz="670" dirty="0">
                <a:latin typeface="Segoe UI" panose="020B0502040204020203" pitchFamily="34" charset="0"/>
                <a:cs typeface="Segoe UI" panose="020B0502040204020203" pitchFamily="34" charset="0"/>
              </a:rPr>
              <a:t> dla zrównoważonego rozwoju. </a:t>
            </a:r>
          </a:p>
          <a:p>
            <a:pPr algn="just"/>
            <a:r>
              <a:rPr lang="pl-PL" sz="670" b="1" dirty="0">
                <a:latin typeface="Segoe UI" panose="020B0502040204020203" pitchFamily="34" charset="0"/>
                <a:cs typeface="Segoe UI" panose="020B0502040204020203" pitchFamily="34" charset="0"/>
              </a:rPr>
              <a:t>Główne ryzyka związane z inwestycją. </a:t>
            </a:r>
            <a:r>
              <a:rPr lang="pl-PL" sz="670" dirty="0">
                <a:latin typeface="Segoe UI" panose="020B0502040204020203" pitchFamily="34" charset="0"/>
                <a:cs typeface="Segoe UI" panose="020B0502040204020203" pitchFamily="34" charset="0"/>
              </a:rPr>
              <a:t>Powyższy wskaźnik nie obejmuje m.in. następujących </a:t>
            </a:r>
            <a:r>
              <a:rPr lang="pl-PL" sz="670" dirty="0" err="1">
                <a:latin typeface="Segoe UI" panose="020B0502040204020203" pitchFamily="34" charset="0"/>
                <a:cs typeface="Segoe UI" panose="020B0502040204020203" pitchFamily="34" charset="0"/>
              </a:rPr>
              <a:t>ryzyk</a:t>
            </a:r>
            <a:r>
              <a:rPr lang="pl-PL" sz="670" dirty="0">
                <a:latin typeface="Segoe UI" panose="020B0502040204020203" pitchFamily="34" charset="0"/>
                <a:cs typeface="Segoe UI" panose="020B0502040204020203" pitchFamily="34" charset="0"/>
              </a:rPr>
              <a:t> mających istotne znaczenie dla Subfunduszu:</a:t>
            </a:r>
          </a:p>
          <a:p>
            <a:pPr algn="just"/>
            <a:r>
              <a:rPr lang="pl-PL" sz="670" dirty="0">
                <a:latin typeface="Segoe UI" panose="020B0502040204020203" pitchFamily="34" charset="0"/>
                <a:cs typeface="Segoe UI" panose="020B0502040204020203" pitchFamily="34" charset="0"/>
              </a:rPr>
              <a:t>1. Ryzyko kredytowe - nabywanie dłużnych papierów wartościowych związane jest z ryzykiem ewentualnego niewywiązania się przez ich emitentów z zobowiązań wynikających z tych papierów wartościowych. 2. Ryzyko płynności - ryzyko braku wystarczającej ilości kupujących lub sprzedających dany instrument finansowy i związany z tym brak możliwości dokonania transakcji w założonym czasie przy założonej cenie. 3. Ryzyko stóp procentowych - ceny rynkowe instrumentów dłużnych (obligacji) zależą w dużym stopniu od wysokości stóp procentowych. Zmiany stóp procentowych mogą powodować zmienność wartości aktywów Subfunduszu, w tym także znaczące spadki tej wartości. 4. Ryzyko kontrahenta - umowy zawierane z określonymi kontrahentami są narażone na ewentualne niewywiązanie się tych kontrahentów z umów zawartych z Subfunduszem. 5. Ryzyko operacyjne - zdarzenia zewnętrzne oraz błędy operacyjne, takie jak np. niewłaściwa kontrola wewnętrzna, błędy systemów informatycznych oraz błędy ludzkie mogą doprowadzić do spadku wartości aktywów Subfunduszu. 6. Ryzyko walutowe - ryzyko spadku Wartości Aktywów Netto Subfunduszu spowodowane</a:t>
            </a:r>
          </a:p>
          <a:p>
            <a:pPr algn="just"/>
            <a:r>
              <a:rPr lang="pl-PL" sz="670" dirty="0">
                <a:latin typeface="Segoe UI" panose="020B0502040204020203" pitchFamily="34" charset="0"/>
                <a:cs typeface="Segoe UI" panose="020B0502040204020203" pitchFamily="34" charset="0"/>
              </a:rPr>
              <a:t>zmianami kursu waluty polskiej w stosunku do walut obcych.</a:t>
            </a:r>
          </a:p>
          <a:p>
            <a:pPr algn="just"/>
            <a:r>
              <a:rPr lang="pl-PL" sz="670" dirty="0">
                <a:latin typeface="Segoe UI" panose="020B0502040204020203" pitchFamily="34" charset="0"/>
                <a:cs typeface="Segoe UI" panose="020B0502040204020203" pitchFamily="34" charset="0"/>
              </a:rPr>
              <a:t>Szczegółowe informacje na temat ryzyka związanego z inwestowaniem w Subfundusz znajdują się w Prospekcie Informacyjnym ALIOR SFIO.</a:t>
            </a:r>
          </a:p>
        </p:txBody>
      </p:sp>
      <p:sp>
        <p:nvSpPr>
          <p:cNvPr id="3" name="pole tekstowe 2">
            <a:extLst>
              <a:ext uri="{FF2B5EF4-FFF2-40B4-BE49-F238E27FC236}">
                <a16:creationId xmlns:a16="http://schemas.microsoft.com/office/drawing/2014/main" id="{1CC26211-FDFE-DCBC-CE38-84267408FD4D}"/>
              </a:ext>
            </a:extLst>
          </p:cNvPr>
          <p:cNvSpPr txBox="1"/>
          <p:nvPr/>
        </p:nvSpPr>
        <p:spPr>
          <a:xfrm>
            <a:off x="1501140" y="142987"/>
            <a:ext cx="5356857" cy="369332"/>
          </a:xfrm>
          <a:prstGeom prst="rect">
            <a:avLst/>
          </a:prstGeom>
          <a:noFill/>
        </p:spPr>
        <p:txBody>
          <a:bodyPr wrap="square" rtlCol="0">
            <a:spAutoFit/>
          </a:bodyPr>
          <a:lstStyle/>
          <a:p>
            <a:pPr algn="r"/>
            <a:r>
              <a:rPr lang="pl-PL" b="1" dirty="0">
                <a:solidFill>
                  <a:srgbClr val="7E013B"/>
                </a:solidFill>
                <a:latin typeface="Segoe UI" panose="020F0502020204030204" pitchFamily="34" charset="0"/>
                <a:cs typeface="Segoe UI" panose="020F0502020204030204" pitchFamily="34" charset="0"/>
              </a:rPr>
              <a:t>Dokument zawierający kluczowe informacje</a:t>
            </a:r>
          </a:p>
        </p:txBody>
      </p:sp>
      <p:pic>
        <p:nvPicPr>
          <p:cNvPr id="5" name="Obraz 4">
            <a:extLst>
              <a:ext uri="{FF2B5EF4-FFF2-40B4-BE49-F238E27FC236}">
                <a16:creationId xmlns:a16="http://schemas.microsoft.com/office/drawing/2014/main" id="{A11B09FA-B248-A083-9446-6D3D2FC14590}"/>
              </a:ext>
            </a:extLst>
          </p:cNvPr>
          <p:cNvPicPr>
            <a:picLocks noChangeAspect="1"/>
          </p:cNvPicPr>
          <p:nvPr/>
        </p:nvPicPr>
        <p:blipFill>
          <a:blip r:embed="rId3"/>
          <a:stretch>
            <a:fillRect/>
          </a:stretch>
        </p:blipFill>
        <p:spPr>
          <a:xfrm>
            <a:off x="43978" y="58011"/>
            <a:ext cx="673304" cy="493756"/>
          </a:xfrm>
          <a:prstGeom prst="rect">
            <a:avLst/>
          </a:prstGeom>
        </p:spPr>
      </p:pic>
      <p:sp>
        <p:nvSpPr>
          <p:cNvPr id="6" name="pole tekstowe 5">
            <a:extLst>
              <a:ext uri="{FF2B5EF4-FFF2-40B4-BE49-F238E27FC236}">
                <a16:creationId xmlns:a16="http://schemas.microsoft.com/office/drawing/2014/main" id="{E6AA0563-1E0B-51D6-55F4-4F07BBCFB939}"/>
              </a:ext>
            </a:extLst>
          </p:cNvPr>
          <p:cNvSpPr txBox="1"/>
          <p:nvPr/>
        </p:nvSpPr>
        <p:spPr>
          <a:xfrm>
            <a:off x="-9706" y="7678544"/>
            <a:ext cx="6867706" cy="276999"/>
          </a:xfrm>
          <a:prstGeom prst="rect">
            <a:avLst/>
          </a:prstGeom>
          <a:solidFill>
            <a:srgbClr val="7E013B"/>
          </a:solidFill>
        </p:spPr>
        <p:txBody>
          <a:bodyPr wrap="square" rtlCol="0">
            <a:spAutoFit/>
          </a:bodyPr>
          <a:lstStyle/>
          <a:p>
            <a:r>
              <a:rPr lang="pl-PL" sz="1200" b="1" dirty="0">
                <a:solidFill>
                  <a:schemeClr val="bg1"/>
                </a:solidFill>
                <a:latin typeface="Segoe UI" panose="020F0502020204030204" pitchFamily="34" charset="0"/>
                <a:cs typeface="Segoe UI" panose="020F0502020204030204" pitchFamily="34" charset="0"/>
              </a:rPr>
              <a:t>Co się stanie jeśli Alior TFI S.A. nie ma możliwości wypłaty?</a:t>
            </a:r>
          </a:p>
        </p:txBody>
      </p:sp>
      <p:sp>
        <p:nvSpPr>
          <p:cNvPr id="2" name="pole tekstowe 1">
            <a:extLst>
              <a:ext uri="{FF2B5EF4-FFF2-40B4-BE49-F238E27FC236}">
                <a16:creationId xmlns:a16="http://schemas.microsoft.com/office/drawing/2014/main" id="{563B8521-2D85-4459-3462-6C9289B932DF}"/>
              </a:ext>
            </a:extLst>
          </p:cNvPr>
          <p:cNvSpPr txBox="1"/>
          <p:nvPr/>
        </p:nvSpPr>
        <p:spPr>
          <a:xfrm>
            <a:off x="-9706" y="8557177"/>
            <a:ext cx="6867706" cy="276999"/>
          </a:xfrm>
          <a:prstGeom prst="rect">
            <a:avLst/>
          </a:prstGeom>
          <a:solidFill>
            <a:srgbClr val="7E013B"/>
          </a:solidFill>
        </p:spPr>
        <p:txBody>
          <a:bodyPr wrap="square" rtlCol="0">
            <a:spAutoFit/>
          </a:bodyPr>
          <a:lstStyle/>
          <a:p>
            <a:r>
              <a:rPr lang="pl-PL" sz="1200" b="1" dirty="0">
                <a:solidFill>
                  <a:schemeClr val="bg1"/>
                </a:solidFill>
                <a:latin typeface="Segoe UI" panose="020F0502020204030204" pitchFamily="34" charset="0"/>
                <a:cs typeface="Segoe UI" panose="020F0502020204030204" pitchFamily="34" charset="0"/>
              </a:rPr>
              <a:t>Jakie są koszty?</a:t>
            </a:r>
          </a:p>
        </p:txBody>
      </p:sp>
      <p:sp>
        <p:nvSpPr>
          <p:cNvPr id="27" name="pole tekstowe 26">
            <a:extLst>
              <a:ext uri="{FF2B5EF4-FFF2-40B4-BE49-F238E27FC236}">
                <a16:creationId xmlns:a16="http://schemas.microsoft.com/office/drawing/2014/main" id="{00C212D1-C284-059F-6ED2-7512D75371ED}"/>
              </a:ext>
            </a:extLst>
          </p:cNvPr>
          <p:cNvSpPr txBox="1"/>
          <p:nvPr/>
        </p:nvSpPr>
        <p:spPr>
          <a:xfrm>
            <a:off x="76171" y="1706380"/>
            <a:ext cx="6647511" cy="710964"/>
          </a:xfrm>
          <a:prstGeom prst="rect">
            <a:avLst/>
          </a:prstGeom>
          <a:noFill/>
        </p:spPr>
        <p:txBody>
          <a:bodyPr wrap="square">
            <a:spAutoFit/>
          </a:bodyPr>
          <a:lstStyle/>
          <a:p>
            <a:pPr algn="just"/>
            <a:r>
              <a:rPr lang="pl-PL" sz="670" dirty="0">
                <a:latin typeface="Segoe UI" panose="020F0502020204030204" pitchFamily="34" charset="0"/>
                <a:cs typeface="Segoe UI" panose="020F0502020204030204" pitchFamily="34" charset="0"/>
              </a:rPr>
              <a:t>Wskaźnik ryzyka uwzględnia założenie, że będziesz utrzymywać produkt przez 3 lata . </a:t>
            </a:r>
            <a:r>
              <a:rPr lang="pl-PL" sz="670" dirty="0" err="1">
                <a:latin typeface="Segoe UI" panose="020F0502020204030204" pitchFamily="34" charset="0"/>
                <a:cs typeface="Segoe UI" panose="020F0502020204030204" pitchFamily="34" charset="0"/>
              </a:rPr>
              <a:t>Jeżeli</a:t>
            </a:r>
            <a:r>
              <a:rPr lang="pl-PL" sz="670" dirty="0">
                <a:latin typeface="Segoe UI" panose="020F0502020204030204" pitchFamily="34" charset="0"/>
                <a:cs typeface="Segoe UI" panose="020F0502020204030204" pitchFamily="34" charset="0"/>
              </a:rPr>
              <a:t> </a:t>
            </a:r>
            <a:r>
              <a:rPr lang="pl-PL" sz="670" dirty="0" err="1">
                <a:latin typeface="Segoe UI" panose="020F0502020204030204" pitchFamily="34" charset="0"/>
                <a:cs typeface="Segoe UI" panose="020F0502020204030204" pitchFamily="34" charset="0"/>
              </a:rPr>
              <a:t>spieniężysz</a:t>
            </a:r>
            <a:r>
              <a:rPr lang="pl-PL" sz="670" dirty="0">
                <a:latin typeface="Segoe UI" panose="020F0502020204030204" pitchFamily="34" charset="0"/>
                <a:cs typeface="Segoe UI" panose="020F0502020204030204" pitchFamily="34" charset="0"/>
              </a:rPr>
              <a:t> inwestycję na wczesnym etapie, faktyczne ryzyko </a:t>
            </a:r>
            <a:r>
              <a:rPr lang="pl-PL" sz="670" dirty="0" err="1">
                <a:latin typeface="Segoe UI" panose="020F0502020204030204" pitchFamily="34" charset="0"/>
                <a:cs typeface="Segoe UI" panose="020F0502020204030204" pitchFamily="34" charset="0"/>
              </a:rPr>
              <a:t>może</a:t>
            </a:r>
            <a:r>
              <a:rPr lang="pl-PL" sz="670" dirty="0">
                <a:latin typeface="Segoe UI" panose="020F0502020204030204" pitchFamily="34" charset="0"/>
                <a:cs typeface="Segoe UI" panose="020F0502020204030204" pitchFamily="34" charset="0"/>
              </a:rPr>
              <a:t> </a:t>
            </a:r>
            <a:r>
              <a:rPr lang="pl-PL" sz="670" dirty="0" err="1">
                <a:latin typeface="Segoe UI" panose="020F0502020204030204" pitchFamily="34" charset="0"/>
                <a:cs typeface="Segoe UI" panose="020F0502020204030204" pitchFamily="34" charset="0"/>
              </a:rPr>
              <a:t>sie</a:t>
            </a:r>
            <a:r>
              <a:rPr lang="pl-PL" sz="670" dirty="0">
                <a:latin typeface="Segoe UI" panose="020F0502020204030204" pitchFamily="34" charset="0"/>
                <a:cs typeface="Segoe UI" panose="020F0502020204030204" pitchFamily="34" charset="0"/>
              </a:rPr>
              <a:t>̨ znacznie </a:t>
            </a:r>
            <a:r>
              <a:rPr lang="pl-PL" sz="670" dirty="0" err="1">
                <a:latin typeface="Segoe UI" panose="020F0502020204030204" pitchFamily="34" charset="0"/>
                <a:cs typeface="Segoe UI" panose="020F0502020204030204" pitchFamily="34" charset="0"/>
              </a:rPr>
              <a:t>różnić</a:t>
            </a:r>
            <a:r>
              <a:rPr lang="pl-PL" sz="670" dirty="0">
                <a:latin typeface="Segoe UI" panose="020F0502020204030204" pitchFamily="34" charset="0"/>
                <a:cs typeface="Segoe UI" panose="020F0502020204030204" pitchFamily="34" charset="0"/>
              </a:rPr>
              <a:t>, a zwrot </a:t>
            </a:r>
            <a:r>
              <a:rPr lang="pl-PL" sz="670" dirty="0" err="1">
                <a:latin typeface="Segoe UI" panose="020F0502020204030204" pitchFamily="34" charset="0"/>
                <a:cs typeface="Segoe UI" panose="020F0502020204030204" pitchFamily="34" charset="0"/>
              </a:rPr>
              <a:t>może</a:t>
            </a:r>
            <a:r>
              <a:rPr lang="pl-PL" sz="670" dirty="0">
                <a:latin typeface="Segoe UI" panose="020F0502020204030204" pitchFamily="34" charset="0"/>
                <a:cs typeface="Segoe UI" panose="020F0502020204030204" pitchFamily="34" charset="0"/>
              </a:rPr>
              <a:t> być́ </a:t>
            </a:r>
            <a:r>
              <a:rPr lang="pl-PL" sz="670" dirty="0" err="1">
                <a:latin typeface="Segoe UI" panose="020F0502020204030204" pitchFamily="34" charset="0"/>
                <a:cs typeface="Segoe UI" panose="020F0502020204030204" pitchFamily="34" charset="0"/>
              </a:rPr>
              <a:t>niższy</a:t>
            </a:r>
            <a:r>
              <a:rPr lang="pl-PL" sz="670" dirty="0">
                <a:latin typeface="Segoe UI" panose="020F0502020204030204" pitchFamily="34" charset="0"/>
                <a:cs typeface="Segoe UI" panose="020F0502020204030204" pitchFamily="34" charset="0"/>
              </a:rPr>
              <a:t>. Zwracamy uwagę na ryzyko walutowe. </a:t>
            </a:r>
            <a:r>
              <a:rPr lang="pl-PL" sz="670" b="1" dirty="0">
                <a:latin typeface="Segoe UI" panose="020F0502020204030204" pitchFamily="34" charset="0"/>
                <a:cs typeface="Segoe UI" panose="020F0502020204030204" pitchFamily="34" charset="0"/>
              </a:rPr>
              <a:t>Inwestycje są dokonywane w obcej walucie i w niskim stopniu lub w ogóle nie są zabezpieczone przed ryzykiem walutowym, więc na ostateczny zwrot ma istotny wpływ kurs wymiany walut. </a:t>
            </a:r>
            <a:r>
              <a:rPr lang="pl-PL" sz="670" dirty="0">
                <a:latin typeface="Segoe UI" panose="020F0502020204030204" pitchFamily="34" charset="0"/>
                <a:cs typeface="Segoe UI" panose="020F0502020204030204" pitchFamily="34" charset="0"/>
              </a:rPr>
              <a:t>Ryzyko to nie jest uwzględnione we wskaźniku przedstawionym powyżej. Ten produkt nie uwzględnia żadnej ochrony przed przyszłymi wynikami na rynku, więc możesz stracić część lub całość swojej inwestycji. W przypadku niemożliwości wypłacenia Ci (przez nas) należnej kwoty możesz stracić całość swojej inwestycji. </a:t>
            </a:r>
          </a:p>
          <a:p>
            <a:pPr algn="just"/>
            <a:endParaRPr lang="pl-PL" sz="670" dirty="0">
              <a:latin typeface="Segoe UI" panose="020F0502020204030204" pitchFamily="34" charset="0"/>
              <a:cs typeface="Segoe UI" panose="020F0502020204030204" pitchFamily="34" charset="0"/>
            </a:endParaRPr>
          </a:p>
        </p:txBody>
      </p:sp>
      <p:sp>
        <p:nvSpPr>
          <p:cNvPr id="4" name="pole tekstowe 3">
            <a:extLst>
              <a:ext uri="{FF2B5EF4-FFF2-40B4-BE49-F238E27FC236}">
                <a16:creationId xmlns:a16="http://schemas.microsoft.com/office/drawing/2014/main" id="{8C324849-C386-5291-BABB-4E272ACC914F}"/>
              </a:ext>
            </a:extLst>
          </p:cNvPr>
          <p:cNvSpPr txBox="1"/>
          <p:nvPr/>
        </p:nvSpPr>
        <p:spPr>
          <a:xfrm>
            <a:off x="59100" y="954340"/>
            <a:ext cx="3269543" cy="192360"/>
          </a:xfrm>
          <a:prstGeom prst="rect">
            <a:avLst/>
          </a:prstGeom>
          <a:noFill/>
        </p:spPr>
        <p:txBody>
          <a:bodyPr wrap="square" rtlCol="0">
            <a:spAutoFit/>
          </a:bodyPr>
          <a:lstStyle/>
          <a:p>
            <a:r>
              <a:rPr lang="pl-PL" sz="650" b="1" dirty="0">
                <a:latin typeface="Segoe UI" panose="020F0502020204030204" pitchFamily="34" charset="0"/>
                <a:cs typeface="Segoe UI" panose="020F0502020204030204" pitchFamily="34" charset="0"/>
              </a:rPr>
              <a:t>Wskaźnik ryzyka:</a:t>
            </a:r>
            <a:endParaRPr lang="pl-PL" sz="650" dirty="0">
              <a:latin typeface="Segoe UI" panose="020F0502020204030204" pitchFamily="34" charset="0"/>
              <a:cs typeface="Segoe UI" panose="020F0502020204030204" pitchFamily="34" charset="0"/>
            </a:endParaRPr>
          </a:p>
        </p:txBody>
      </p:sp>
      <p:sp>
        <p:nvSpPr>
          <p:cNvPr id="7" name="pole tekstowe 6">
            <a:extLst>
              <a:ext uri="{FF2B5EF4-FFF2-40B4-BE49-F238E27FC236}">
                <a16:creationId xmlns:a16="http://schemas.microsoft.com/office/drawing/2014/main" id="{153AA3AD-1E06-4352-CF78-71199AE7AC34}"/>
              </a:ext>
            </a:extLst>
          </p:cNvPr>
          <p:cNvSpPr txBox="1"/>
          <p:nvPr/>
        </p:nvSpPr>
        <p:spPr>
          <a:xfrm>
            <a:off x="4289827" y="1090296"/>
            <a:ext cx="2433855" cy="607859"/>
          </a:xfrm>
          <a:prstGeom prst="rect">
            <a:avLst/>
          </a:prstGeom>
          <a:noFill/>
        </p:spPr>
        <p:txBody>
          <a:bodyPr wrap="square" rtlCol="0">
            <a:spAutoFit/>
          </a:bodyPr>
          <a:lstStyle/>
          <a:p>
            <a:pPr algn="just"/>
            <a:r>
              <a:rPr lang="pl-PL" sz="670" dirty="0" err="1">
                <a:latin typeface="Segoe UI" panose="020F0502020204030204" pitchFamily="34" charset="0"/>
                <a:cs typeface="Segoe UI" panose="020F0502020204030204" pitchFamily="34" charset="0"/>
              </a:rPr>
              <a:t>Ogólny</a:t>
            </a:r>
            <a:r>
              <a:rPr lang="pl-PL" sz="670" dirty="0">
                <a:latin typeface="Segoe UI" panose="020F0502020204030204" pitchFamily="34" charset="0"/>
                <a:cs typeface="Segoe UI" panose="020F0502020204030204" pitchFamily="34" charset="0"/>
              </a:rPr>
              <a:t> </a:t>
            </a:r>
            <a:r>
              <a:rPr lang="pl-PL" sz="670" dirty="0" err="1">
                <a:latin typeface="Segoe UI" panose="020F0502020204030204" pitchFamily="34" charset="0"/>
                <a:cs typeface="Segoe UI" panose="020F0502020204030204" pitchFamily="34" charset="0"/>
              </a:rPr>
              <a:t>wskaźnik</a:t>
            </a:r>
            <a:r>
              <a:rPr lang="pl-PL" sz="670" dirty="0">
                <a:latin typeface="Segoe UI" panose="020F0502020204030204" pitchFamily="34" charset="0"/>
                <a:cs typeface="Segoe UI" panose="020F0502020204030204" pitchFamily="34" charset="0"/>
              </a:rPr>
              <a:t> ryzyka stanowi wskazówkę̨ co do poziomu ryzyka tego produktu w porównaniu z innymi produktami. Ryzyka bazowe uwzględnione we wskaźniku obejmują ryzyko rynkowe oraz ryzyko kredytowe na poziomie aktywów produktu.</a:t>
            </a:r>
          </a:p>
        </p:txBody>
      </p:sp>
      <p:graphicFrame>
        <p:nvGraphicFramePr>
          <p:cNvPr id="8" name="Tabela 7">
            <a:extLst>
              <a:ext uri="{FF2B5EF4-FFF2-40B4-BE49-F238E27FC236}">
                <a16:creationId xmlns:a16="http://schemas.microsoft.com/office/drawing/2014/main" id="{23992A71-1290-EB04-EF40-1CFC77065F1B}"/>
              </a:ext>
            </a:extLst>
          </p:cNvPr>
          <p:cNvGraphicFramePr>
            <a:graphicFrameLocks noGrp="1"/>
          </p:cNvGraphicFramePr>
          <p:nvPr>
            <p:extLst>
              <p:ext uri="{D42A27DB-BD31-4B8C-83A1-F6EECF244321}">
                <p14:modId xmlns:p14="http://schemas.microsoft.com/office/powerpoint/2010/main" val="2686754245"/>
              </p:ext>
            </p:extLst>
          </p:nvPr>
        </p:nvGraphicFramePr>
        <p:xfrm>
          <a:off x="903277" y="1199223"/>
          <a:ext cx="3199785" cy="276999"/>
        </p:xfrm>
        <a:graphic>
          <a:graphicData uri="http://schemas.openxmlformats.org/drawingml/2006/table">
            <a:tbl>
              <a:tblPr firstRow="1" bandRow="1">
                <a:tableStyleId>{5C22544A-7EE6-4342-B048-85BDC9FD1C3A}</a:tableStyleId>
              </a:tblPr>
              <a:tblGrid>
                <a:gridCol w="457112">
                  <a:extLst>
                    <a:ext uri="{9D8B030D-6E8A-4147-A177-3AD203B41FA5}">
                      <a16:colId xmlns:a16="http://schemas.microsoft.com/office/drawing/2014/main" val="2692469783"/>
                    </a:ext>
                  </a:extLst>
                </a:gridCol>
                <a:gridCol w="457112">
                  <a:extLst>
                    <a:ext uri="{9D8B030D-6E8A-4147-A177-3AD203B41FA5}">
                      <a16:colId xmlns:a16="http://schemas.microsoft.com/office/drawing/2014/main" val="1730258157"/>
                    </a:ext>
                  </a:extLst>
                </a:gridCol>
                <a:gridCol w="457112">
                  <a:extLst>
                    <a:ext uri="{9D8B030D-6E8A-4147-A177-3AD203B41FA5}">
                      <a16:colId xmlns:a16="http://schemas.microsoft.com/office/drawing/2014/main" val="3043939806"/>
                    </a:ext>
                  </a:extLst>
                </a:gridCol>
                <a:gridCol w="457112">
                  <a:extLst>
                    <a:ext uri="{9D8B030D-6E8A-4147-A177-3AD203B41FA5}">
                      <a16:colId xmlns:a16="http://schemas.microsoft.com/office/drawing/2014/main" val="3531651061"/>
                    </a:ext>
                  </a:extLst>
                </a:gridCol>
                <a:gridCol w="461461">
                  <a:extLst>
                    <a:ext uri="{9D8B030D-6E8A-4147-A177-3AD203B41FA5}">
                      <a16:colId xmlns:a16="http://schemas.microsoft.com/office/drawing/2014/main" val="2740692467"/>
                    </a:ext>
                  </a:extLst>
                </a:gridCol>
                <a:gridCol w="452764">
                  <a:extLst>
                    <a:ext uri="{9D8B030D-6E8A-4147-A177-3AD203B41FA5}">
                      <a16:colId xmlns:a16="http://schemas.microsoft.com/office/drawing/2014/main" val="1426440057"/>
                    </a:ext>
                  </a:extLst>
                </a:gridCol>
                <a:gridCol w="457112">
                  <a:extLst>
                    <a:ext uri="{9D8B030D-6E8A-4147-A177-3AD203B41FA5}">
                      <a16:colId xmlns:a16="http://schemas.microsoft.com/office/drawing/2014/main" val="2052012748"/>
                    </a:ext>
                  </a:extLst>
                </a:gridCol>
              </a:tblGrid>
              <a:tr h="276999">
                <a:tc>
                  <a:txBody>
                    <a:bodyPr/>
                    <a:lstStyle/>
                    <a:p>
                      <a:pPr algn="ctr"/>
                      <a:r>
                        <a:rPr lang="pl-PL" sz="90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90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900" dirty="0">
                          <a:solidFill>
                            <a:srgbClr val="FFFFFF"/>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E013B"/>
                    </a:solidFill>
                  </a:tcPr>
                </a:tc>
                <a:tc>
                  <a:txBody>
                    <a:bodyPr/>
                    <a:lstStyle/>
                    <a:p>
                      <a:pPr algn="ctr"/>
                      <a:r>
                        <a:rPr lang="pl-PL" sz="90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900" dirty="0">
                          <a:solidFill>
                            <a:schemeClr val="tx1"/>
                          </a:solidFill>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900" dirty="0">
                          <a:solidFill>
                            <a:schemeClr val="tx1"/>
                          </a:solidFill>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900" dirty="0">
                          <a:solidFill>
                            <a:schemeClr val="tx1"/>
                          </a:solidFill>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65530542"/>
                  </a:ext>
                </a:extLst>
              </a:tr>
            </a:tbl>
          </a:graphicData>
        </a:graphic>
      </p:graphicFrame>
      <p:sp>
        <p:nvSpPr>
          <p:cNvPr id="9" name="pole tekstowe 8">
            <a:extLst>
              <a:ext uri="{FF2B5EF4-FFF2-40B4-BE49-F238E27FC236}">
                <a16:creationId xmlns:a16="http://schemas.microsoft.com/office/drawing/2014/main" id="{6B0B1942-B2DB-9592-5B7B-B884160733BA}"/>
              </a:ext>
            </a:extLst>
          </p:cNvPr>
          <p:cNvSpPr txBox="1"/>
          <p:nvPr/>
        </p:nvSpPr>
        <p:spPr>
          <a:xfrm>
            <a:off x="884460" y="1525325"/>
            <a:ext cx="809469" cy="195438"/>
          </a:xfrm>
          <a:prstGeom prst="rect">
            <a:avLst/>
          </a:prstGeom>
          <a:noFill/>
        </p:spPr>
        <p:txBody>
          <a:bodyPr wrap="square" rtlCol="0">
            <a:spAutoFit/>
          </a:bodyPr>
          <a:lstStyle/>
          <a:p>
            <a:pPr algn="just"/>
            <a:r>
              <a:rPr lang="pl-PL" sz="670" b="1" dirty="0">
                <a:latin typeface="Segoe UI" panose="020F0502020204030204" pitchFamily="34" charset="0"/>
                <a:cs typeface="Segoe UI" panose="020F0502020204030204" pitchFamily="34" charset="0"/>
              </a:rPr>
              <a:t>niskie ryzyko</a:t>
            </a:r>
          </a:p>
        </p:txBody>
      </p:sp>
      <p:sp>
        <p:nvSpPr>
          <p:cNvPr id="11" name="pole tekstowe 10">
            <a:extLst>
              <a:ext uri="{FF2B5EF4-FFF2-40B4-BE49-F238E27FC236}">
                <a16:creationId xmlns:a16="http://schemas.microsoft.com/office/drawing/2014/main" id="{00E27BDE-29D6-3FD4-F59C-B92A461E9594}"/>
              </a:ext>
            </a:extLst>
          </p:cNvPr>
          <p:cNvSpPr txBox="1"/>
          <p:nvPr/>
        </p:nvSpPr>
        <p:spPr>
          <a:xfrm>
            <a:off x="3043050" y="1535572"/>
            <a:ext cx="981333" cy="195438"/>
          </a:xfrm>
          <a:prstGeom prst="rect">
            <a:avLst/>
          </a:prstGeom>
          <a:noFill/>
        </p:spPr>
        <p:txBody>
          <a:bodyPr wrap="square" rtlCol="0">
            <a:spAutoFit/>
          </a:bodyPr>
          <a:lstStyle/>
          <a:p>
            <a:pPr algn="r"/>
            <a:r>
              <a:rPr lang="pl-PL" sz="670" b="1" dirty="0">
                <a:latin typeface="Segoe UI" panose="020F0502020204030204" pitchFamily="34" charset="0"/>
                <a:cs typeface="Segoe UI" panose="020F0502020204030204" pitchFamily="34" charset="0"/>
              </a:rPr>
              <a:t>wysokie ryzyko</a:t>
            </a:r>
          </a:p>
        </p:txBody>
      </p:sp>
      <p:cxnSp>
        <p:nvCxnSpPr>
          <p:cNvPr id="12" name="Łącznik prosty ze strzałką 11">
            <a:extLst>
              <a:ext uri="{FF2B5EF4-FFF2-40B4-BE49-F238E27FC236}">
                <a16:creationId xmlns:a16="http://schemas.microsoft.com/office/drawing/2014/main" id="{0AC8F7D4-25CB-0362-6AF4-2FED7D5471C8}"/>
              </a:ext>
            </a:extLst>
          </p:cNvPr>
          <p:cNvCxnSpPr>
            <a:cxnSpLocks/>
          </p:cNvCxnSpPr>
          <p:nvPr/>
        </p:nvCxnSpPr>
        <p:spPr>
          <a:xfrm>
            <a:off x="1693929" y="1633047"/>
            <a:ext cx="1424071" cy="20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14" name="pole tekstowe 13">
            <a:extLst>
              <a:ext uri="{FF2B5EF4-FFF2-40B4-BE49-F238E27FC236}">
                <a16:creationId xmlns:a16="http://schemas.microsoft.com/office/drawing/2014/main" id="{F6283B9A-E2B6-1056-A9BA-03B8C8C65C99}"/>
              </a:ext>
            </a:extLst>
          </p:cNvPr>
          <p:cNvSpPr txBox="1"/>
          <p:nvPr/>
        </p:nvSpPr>
        <p:spPr>
          <a:xfrm>
            <a:off x="-7434" y="654927"/>
            <a:ext cx="6867706" cy="276999"/>
          </a:xfrm>
          <a:prstGeom prst="rect">
            <a:avLst/>
          </a:prstGeom>
          <a:solidFill>
            <a:srgbClr val="7E013B"/>
          </a:solidFill>
        </p:spPr>
        <p:txBody>
          <a:bodyPr wrap="square" rtlCol="0">
            <a:spAutoFit/>
          </a:bodyPr>
          <a:lstStyle/>
          <a:p>
            <a:r>
              <a:rPr lang="pl-PL" sz="1200" b="1" dirty="0">
                <a:solidFill>
                  <a:schemeClr val="bg1"/>
                </a:solidFill>
                <a:latin typeface="Segoe UI" panose="020F0502020204030204" pitchFamily="34" charset="0"/>
                <a:cs typeface="Segoe UI" panose="020F0502020204030204" pitchFamily="34" charset="0"/>
              </a:rPr>
              <a:t>Jakie są ryzyka i możliwe korzyści?</a:t>
            </a:r>
          </a:p>
        </p:txBody>
      </p:sp>
      <p:pic>
        <p:nvPicPr>
          <p:cNvPr id="16" name="Obraz 15" descr="Obraz zawierający tekst, clipart&#10;&#10;Opis wygenerowany automatycznie">
            <a:extLst>
              <a:ext uri="{FF2B5EF4-FFF2-40B4-BE49-F238E27FC236}">
                <a16:creationId xmlns:a16="http://schemas.microsoft.com/office/drawing/2014/main" id="{DBB55631-0A9C-267D-6CD9-64AB27C7D533}"/>
              </a:ext>
            </a:extLst>
          </p:cNvPr>
          <p:cNvPicPr>
            <a:picLocks noChangeAspect="1"/>
          </p:cNvPicPr>
          <p:nvPr/>
        </p:nvPicPr>
        <p:blipFill>
          <a:blip r:embed="rId4"/>
          <a:stretch>
            <a:fillRect/>
          </a:stretch>
        </p:blipFill>
        <p:spPr>
          <a:xfrm>
            <a:off x="98733" y="1132608"/>
            <a:ext cx="562255" cy="435029"/>
          </a:xfrm>
          <a:prstGeom prst="rect">
            <a:avLst/>
          </a:prstGeom>
        </p:spPr>
      </p:pic>
    </p:spTree>
    <p:extLst>
      <p:ext uri="{BB962C8B-B14F-4D97-AF65-F5344CB8AC3E}">
        <p14:creationId xmlns:p14="http://schemas.microsoft.com/office/powerpoint/2010/main" val="1136848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ole tekstowe 9">
            <a:extLst>
              <a:ext uri="{FF2B5EF4-FFF2-40B4-BE49-F238E27FC236}">
                <a16:creationId xmlns:a16="http://schemas.microsoft.com/office/drawing/2014/main" id="{B24E668A-DBDA-1B63-4D7E-AE955417DE9A}"/>
              </a:ext>
            </a:extLst>
          </p:cNvPr>
          <p:cNvSpPr txBox="1"/>
          <p:nvPr/>
        </p:nvSpPr>
        <p:spPr>
          <a:xfrm>
            <a:off x="6286500" y="110"/>
            <a:ext cx="571497" cy="184666"/>
          </a:xfrm>
          <a:prstGeom prst="rect">
            <a:avLst/>
          </a:prstGeom>
          <a:noFill/>
        </p:spPr>
        <p:txBody>
          <a:bodyPr wrap="square" rtlCol="0">
            <a:spAutoFit/>
          </a:bodyPr>
          <a:lstStyle/>
          <a:p>
            <a:pPr algn="r"/>
            <a:r>
              <a:rPr lang="pl-PL" sz="600" dirty="0">
                <a:latin typeface="Segoe UI" panose="020B0502040204020203" pitchFamily="34" charset="0"/>
                <a:cs typeface="Segoe UI" panose="020B0502040204020203" pitchFamily="34" charset="0"/>
              </a:rPr>
              <a:t>str. 3/3</a:t>
            </a:r>
          </a:p>
        </p:txBody>
      </p:sp>
      <p:sp>
        <p:nvSpPr>
          <p:cNvPr id="30" name="pole tekstowe 29">
            <a:extLst>
              <a:ext uri="{FF2B5EF4-FFF2-40B4-BE49-F238E27FC236}">
                <a16:creationId xmlns:a16="http://schemas.microsoft.com/office/drawing/2014/main" id="{A7329DBF-EA4B-D573-9294-CFDDCD483F7D}"/>
              </a:ext>
            </a:extLst>
          </p:cNvPr>
          <p:cNvSpPr txBox="1"/>
          <p:nvPr/>
        </p:nvSpPr>
        <p:spPr>
          <a:xfrm>
            <a:off x="-3922" y="9182554"/>
            <a:ext cx="6845794" cy="581698"/>
          </a:xfrm>
          <a:prstGeom prst="rect">
            <a:avLst/>
          </a:prstGeom>
          <a:noFill/>
        </p:spPr>
        <p:txBody>
          <a:bodyPr wrap="square" rtlCol="0">
            <a:spAutoFit/>
          </a:bodyPr>
          <a:lstStyle/>
          <a:p>
            <a:pPr algn="just">
              <a:spcBef>
                <a:spcPts val="600"/>
              </a:spcBef>
            </a:pPr>
            <a:r>
              <a:rPr lang="pl-PL" sz="670" dirty="0">
                <a:latin typeface="Segoe UI" panose="020B0502040204020203" pitchFamily="34" charset="0"/>
                <a:cs typeface="Segoe UI" panose="020B0502040204020203" pitchFamily="34" charset="0"/>
              </a:rPr>
              <a:t>Szczegółowe informacje dotyczące Subfunduszu, które ALIOR SFIO jest zobowiązany publikować, to: Prospekt Informacyjny ALIOR SFIO, Statut, półroczne i roczne sprawozdania finansowe, które Alior TFI udostępnia na stronie www.aliortfi.com
Na stronie internetowej www.aliortfi.com, w zakładce poświęconej Subfunduszowi, znajdują się również informacje na temat comiesięcznych historycznych scenariuszy dotyczących wyników Subfunduszu oraz wyników osiągniętych w przeszłości przez Subfundusz.</a:t>
            </a:r>
          </a:p>
        </p:txBody>
      </p:sp>
      <p:sp>
        <p:nvSpPr>
          <p:cNvPr id="33" name="pole tekstowe 32">
            <a:extLst>
              <a:ext uri="{FF2B5EF4-FFF2-40B4-BE49-F238E27FC236}">
                <a16:creationId xmlns:a16="http://schemas.microsoft.com/office/drawing/2014/main" id="{400198C3-7C2B-395E-D3A8-F9725D40FDF1}"/>
              </a:ext>
            </a:extLst>
          </p:cNvPr>
          <p:cNvSpPr txBox="1"/>
          <p:nvPr/>
        </p:nvSpPr>
        <p:spPr>
          <a:xfrm>
            <a:off x="4111" y="6180734"/>
            <a:ext cx="6786255" cy="1714315"/>
          </a:xfrm>
          <a:prstGeom prst="rect">
            <a:avLst/>
          </a:prstGeom>
          <a:noFill/>
        </p:spPr>
        <p:txBody>
          <a:bodyPr wrap="square" rtlCol="0">
            <a:spAutoFit/>
          </a:bodyPr>
          <a:lstStyle/>
          <a:p>
            <a:pPr algn="just">
              <a:spcAft>
                <a:spcPts val="600"/>
              </a:spcAft>
            </a:pPr>
            <a:r>
              <a:rPr lang="pl-PL" sz="670" b="1" dirty="0">
                <a:solidFill>
                  <a:srgbClr val="7E013B"/>
                </a:solidFill>
                <a:latin typeface="Segoe UI" panose="020B0502040204020203" pitchFamily="34" charset="0"/>
                <a:cs typeface="Segoe UI" panose="020B0502040204020203" pitchFamily="34" charset="0"/>
              </a:rPr>
              <a:t>Zalecany okres utrzymywania: </a:t>
            </a:r>
            <a:r>
              <a:rPr lang="pl-PL" sz="670" dirty="0">
                <a:latin typeface="Segoe UI" panose="020B0502040204020203" pitchFamily="34" charset="0"/>
                <a:cs typeface="Segoe UI" panose="020B0502040204020203" pitchFamily="34" charset="0"/>
              </a:rPr>
              <a:t>minimum 3 lata</a:t>
            </a:r>
          </a:p>
          <a:p>
            <a:pPr algn="just">
              <a:spcAft>
                <a:spcPts val="600"/>
              </a:spcAft>
            </a:pPr>
            <a:r>
              <a:rPr lang="pl-PL" sz="670" dirty="0">
                <a:latin typeface="Segoe UI" panose="020B0502040204020203" pitchFamily="34" charset="0"/>
                <a:cs typeface="Segoe UI" panose="020B0502040204020203" pitchFamily="34" charset="0"/>
              </a:rPr>
              <a:t>Wskazany zalecany okres utrzymywania wynika ze średnio - niskiej zmienności wartości jednostki uczestnictwa będącej konsekwencją realizowanej polityki inwestycyjnej i stosowanych technik zarządzania.</a:t>
            </a:r>
          </a:p>
          <a:p>
            <a:pPr algn="just">
              <a:spcAft>
                <a:spcPts val="600"/>
              </a:spcAft>
            </a:pPr>
            <a:r>
              <a:rPr lang="pl-PL" sz="670" b="1" dirty="0">
                <a:solidFill>
                  <a:srgbClr val="7E013B"/>
                </a:solidFill>
                <a:latin typeface="Segoe UI" panose="020B0502040204020203" pitchFamily="34" charset="0"/>
                <a:cs typeface="Segoe UI" panose="020B0502040204020203" pitchFamily="34" charset="0"/>
              </a:rPr>
              <a:t>Procedura wyjścia z inwestycji: </a:t>
            </a:r>
            <a:r>
              <a:rPr lang="pl-PL" sz="670" dirty="0">
                <a:latin typeface="Segoe UI" panose="020B0502040204020203" pitchFamily="34" charset="0"/>
                <a:cs typeface="Segoe UI" panose="020B0502040204020203" pitchFamily="34" charset="0"/>
              </a:rPr>
              <a:t>Rozpoczynając inwestycję w Subfunduszu Uczestnik nie deklaruje terminu oszczędzania i swobodnie decyduje kiedy i w jakiej części wycofuje zainwestowane środki poprzez złożenie zlecenia odkupienia jednostek uczestnictwa, zgodnie z zasadami określonymi w Prospekcie informacyjnym Funduszu.
Fundusz odkupuje Jednostki Uczestnictwa w każdym dniu wyceny. Dniem tym jest każdy dzień, na który przypada zwyczajna sesja na Giełdzie Papierów Wartościowych w Warszawie S.A. Fundusz ALIOR SFIO może zawiesić odkupywanie Jednostek Uczestnictwa Subfunduszu.
Rezygnacja z inwestycji przed upływem zalecanego minimalnego okresu utrzymywania wpływa na poziom ryzyka związanego z inwestycją w Subfundusz i może być niekorzystna dla stopy zwrotu z inwestycji, gdyż wartość końcowa jest uzależniona od momentu wyjścia z inwestycji.
Subfundusz nie pobiera opłaty manipulacyjnej z tytułu realizacji zleceń odkupienia jednostek uczestnictwa. Odkupienie jednostek uczestnictwa może wiązać się z naliczeniem podatku od zysków kapitałowych. Opodatkowanie dochodów i zysków kapitałowych z inwestycji w  Subfundusz zależne jest od indywidualnej sytuacji podatkowej Uczestnika. Szczegółowe informacje o obowiązkach podatkowych Funduszu i Uczestników Funduszu znajdują się w Prospekcie informacyjnym ALIOR SFIO.</a:t>
            </a:r>
          </a:p>
        </p:txBody>
      </p:sp>
      <p:graphicFrame>
        <p:nvGraphicFramePr>
          <p:cNvPr id="11" name="Tabela 29">
            <a:extLst>
              <a:ext uri="{FF2B5EF4-FFF2-40B4-BE49-F238E27FC236}">
                <a16:creationId xmlns:a16="http://schemas.microsoft.com/office/drawing/2014/main" id="{06F080C3-58B7-9296-0EBA-CCA107E29331}"/>
              </a:ext>
            </a:extLst>
          </p:cNvPr>
          <p:cNvGraphicFramePr>
            <a:graphicFrameLocks noGrp="1"/>
          </p:cNvGraphicFramePr>
          <p:nvPr>
            <p:extLst>
              <p:ext uri="{D42A27DB-BD31-4B8C-83A1-F6EECF244321}">
                <p14:modId xmlns:p14="http://schemas.microsoft.com/office/powerpoint/2010/main" val="2814092198"/>
              </p:ext>
            </p:extLst>
          </p:nvPr>
        </p:nvGraphicFramePr>
        <p:xfrm>
          <a:off x="121013" y="1782614"/>
          <a:ext cx="6546731" cy="4111998"/>
        </p:xfrm>
        <a:graphic>
          <a:graphicData uri="http://schemas.openxmlformats.org/drawingml/2006/table">
            <a:tbl>
              <a:tblPr firstRow="1" bandRow="1">
                <a:tableStyleId>{5C22544A-7EE6-4342-B048-85BDC9FD1C3A}</a:tableStyleId>
              </a:tblPr>
              <a:tblGrid>
                <a:gridCol w="1346237">
                  <a:extLst>
                    <a:ext uri="{9D8B030D-6E8A-4147-A177-3AD203B41FA5}">
                      <a16:colId xmlns:a16="http://schemas.microsoft.com/office/drawing/2014/main" val="783151875"/>
                    </a:ext>
                  </a:extLst>
                </a:gridCol>
                <a:gridCol w="2519671">
                  <a:extLst>
                    <a:ext uri="{9D8B030D-6E8A-4147-A177-3AD203B41FA5}">
                      <a16:colId xmlns:a16="http://schemas.microsoft.com/office/drawing/2014/main" val="2564406152"/>
                    </a:ext>
                  </a:extLst>
                </a:gridCol>
                <a:gridCol w="2680823">
                  <a:extLst>
                    <a:ext uri="{9D8B030D-6E8A-4147-A177-3AD203B41FA5}">
                      <a16:colId xmlns:a16="http://schemas.microsoft.com/office/drawing/2014/main" val="1709149905"/>
                    </a:ext>
                  </a:extLst>
                </a:gridCol>
              </a:tblGrid>
              <a:tr h="216083">
                <a:tc gridSpan="2">
                  <a:txBody>
                    <a:bodyPr/>
                    <a:lstStyle/>
                    <a:p>
                      <a:pPr algn="l"/>
                      <a:r>
                        <a:rPr lang="pl-PL" sz="670" b="1" dirty="0">
                          <a:solidFill>
                            <a:schemeClr val="bg1"/>
                          </a:solidFill>
                          <a:latin typeface="Segoe UI" panose="020B0502040204020203" pitchFamily="34" charset="0"/>
                          <a:cs typeface="Segoe UI" panose="020B0502040204020203" pitchFamily="34" charset="0"/>
                        </a:rPr>
                        <a:t>Koszty jednorazowe przy </a:t>
                      </a:r>
                      <a:r>
                        <a:rPr lang="pl-PL" sz="670" b="1" dirty="0" err="1">
                          <a:solidFill>
                            <a:schemeClr val="bg1"/>
                          </a:solidFill>
                          <a:latin typeface="Segoe UI" panose="020B0502040204020203" pitchFamily="34" charset="0"/>
                          <a:cs typeface="Segoe UI" panose="020B0502040204020203" pitchFamily="34" charset="0"/>
                        </a:rPr>
                        <a:t>wejściu</a:t>
                      </a:r>
                      <a:r>
                        <a:rPr lang="pl-PL" sz="670" b="1" dirty="0">
                          <a:solidFill>
                            <a:schemeClr val="bg1"/>
                          </a:solidFill>
                          <a:latin typeface="Segoe UI" panose="020B0502040204020203" pitchFamily="34" charset="0"/>
                          <a:cs typeface="Segoe UI" panose="020B0502040204020203" pitchFamily="34" charset="0"/>
                        </a:rPr>
                        <a:t> lub </a:t>
                      </a:r>
                      <a:r>
                        <a:rPr lang="pl-PL" sz="670" b="1" dirty="0" err="1">
                          <a:solidFill>
                            <a:schemeClr val="bg1"/>
                          </a:solidFill>
                          <a:latin typeface="Segoe UI" panose="020B0502040204020203" pitchFamily="34" charset="0"/>
                          <a:cs typeface="Segoe UI" panose="020B0502040204020203" pitchFamily="34" charset="0"/>
                        </a:rPr>
                        <a:t>wyjściu</a:t>
                      </a:r>
                      <a:r>
                        <a:rPr lang="pl-PL" sz="670" b="1" dirty="0">
                          <a:solidFill>
                            <a:schemeClr val="bg1"/>
                          </a:solidFill>
                          <a:latin typeface="Segoe UI" panose="020B0502040204020203" pitchFamily="34" charset="0"/>
                          <a:cs typeface="Segoe UI" panose="020B0502040204020203" pitchFamily="34" charset="0"/>
                        </a:rPr>
                        <a:t> </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E013B"/>
                    </a:solidFill>
                  </a:tcPr>
                </a:tc>
                <a:tc hMerge="1">
                  <a:txBody>
                    <a:bodyPr/>
                    <a:lstStyle/>
                    <a:p>
                      <a:pPr algn="ctr"/>
                      <a:r>
                        <a:rPr lang="pl-PL" sz="800" b="1" dirty="0">
                          <a:solidFill>
                            <a:schemeClr val="tx1"/>
                          </a:solidFill>
                        </a:rPr>
                        <a:t>Opis</a:t>
                      </a: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pl-PL" sz="670" b="1" dirty="0">
                          <a:solidFill>
                            <a:schemeClr val="bg1"/>
                          </a:solidFill>
                          <a:latin typeface="Segoe UI" panose="020B0502040204020203" pitchFamily="34" charset="0"/>
                          <a:cs typeface="Segoe UI" panose="020B0502040204020203" pitchFamily="34" charset="0"/>
                        </a:rPr>
                        <a:t>Jeżeli oszczędzający wyjdzie z programu po roku</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E013B"/>
                    </a:solidFill>
                  </a:tcPr>
                </a:tc>
                <a:extLst>
                  <a:ext uri="{0D108BD9-81ED-4DB2-BD59-A6C34878D82A}">
                    <a16:rowId xmlns:a16="http://schemas.microsoft.com/office/drawing/2014/main" val="1558396749"/>
                  </a:ext>
                </a:extLst>
              </a:tr>
              <a:tr h="426042">
                <a:tc>
                  <a:txBody>
                    <a:bodyPr/>
                    <a:lstStyle/>
                    <a:p>
                      <a:r>
                        <a:rPr lang="pl-PL" sz="670" dirty="0">
                          <a:solidFill>
                            <a:schemeClr val="tx1"/>
                          </a:solidFill>
                          <a:latin typeface="Segoe UI" panose="020B0502040204020203" pitchFamily="34" charset="0"/>
                          <a:cs typeface="Segoe UI" panose="020B0502040204020203" pitchFamily="34" charset="0"/>
                        </a:rPr>
                        <a:t>Koszty wejścia</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pl-PL" sz="670" dirty="0">
                          <a:solidFill>
                            <a:schemeClr val="tx1"/>
                          </a:solidFill>
                          <a:latin typeface="Segoe UI" panose="020B0502040204020203" pitchFamily="34" charset="0"/>
                          <a:cs typeface="Segoe UI" panose="020B0502040204020203" pitchFamily="34" charset="0"/>
                        </a:rPr>
                        <a:t>Określony procent kwoty, którą wpłacasz, wchodząc w tę inwestycję. Osoba sprzedająca ci produkt poinformuje cię o rzeczywistej kwocie opłaty. Zgodnie z Prospektem Informacyjnym może ona wynieść maksymalnie 1,0%.</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pl-PL" sz="670" dirty="0">
                          <a:solidFill>
                            <a:schemeClr val="tx1"/>
                          </a:solidFill>
                          <a:latin typeface="Segoe UI" panose="020B0502040204020203" pitchFamily="34" charset="0"/>
                          <a:cs typeface="Segoe UI" panose="020B0502040204020203" pitchFamily="34" charset="0"/>
                        </a:rPr>
                        <a:t>500 PLN</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73410637"/>
                  </a:ext>
                </a:extLst>
              </a:tr>
              <a:tr h="307386">
                <a:tc>
                  <a:txBody>
                    <a:bodyPr/>
                    <a:lstStyle/>
                    <a:p>
                      <a:r>
                        <a:rPr lang="pl-PL" sz="670" dirty="0">
                          <a:solidFill>
                            <a:schemeClr val="tx1"/>
                          </a:solidFill>
                          <a:latin typeface="Segoe UI" panose="020B0502040204020203" pitchFamily="34" charset="0"/>
                          <a:cs typeface="Segoe UI" panose="020B0502040204020203" pitchFamily="34" charset="0"/>
                        </a:rPr>
                        <a:t>Koszty wyjścia</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pl-PL" sz="670" dirty="0">
                          <a:solidFill>
                            <a:schemeClr val="tx1"/>
                          </a:solidFill>
                          <a:latin typeface="Segoe UI" panose="020B0502040204020203" pitchFamily="34" charset="0"/>
                          <a:cs typeface="Segoe UI" panose="020B0502040204020203" pitchFamily="34" charset="0"/>
                        </a:rPr>
                        <a:t>Określony procent wartości twojej inwestycji, zanim zostanie ci wypłacona. Osoba sprzedająca ci produkt poinformuje cię o rzeczywistej kwocie opłaty. Zgodnie z Prospektem Informacyjnym ALIOR SFIO może ona wynieść </a:t>
                      </a:r>
                      <a:r>
                        <a:rPr lang="pl-PL" sz="670">
                          <a:solidFill>
                            <a:schemeClr val="tx1"/>
                          </a:solidFill>
                          <a:latin typeface="Segoe UI" panose="020B0502040204020203" pitchFamily="34" charset="0"/>
                          <a:cs typeface="Segoe UI" panose="020B0502040204020203" pitchFamily="34" charset="0"/>
                        </a:rPr>
                        <a:t>maksymalnie 0,0%.</a:t>
                      </a:r>
                      <a:endParaRPr lang="pl-PL" sz="670" dirty="0">
                        <a:solidFill>
                          <a:schemeClr val="tx1"/>
                        </a:solidFill>
                        <a:latin typeface="Segoe UI" panose="020B0502040204020203" pitchFamily="34" charset="0"/>
                        <a:cs typeface="Segoe UI" panose="020B0502040204020203" pitchFamily="34" charset="0"/>
                      </a:endParaRP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pl-PL" sz="670" dirty="0">
                          <a:solidFill>
                            <a:schemeClr val="tx1"/>
                          </a:solidFill>
                          <a:latin typeface="Segoe UI" panose="020B0502040204020203" pitchFamily="34" charset="0"/>
                          <a:cs typeface="Segoe UI" panose="020B0502040204020203" pitchFamily="34" charset="0"/>
                        </a:rPr>
                        <a:t>0 PLN</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20698088"/>
                  </a:ext>
                </a:extLst>
              </a:tr>
              <a:tr h="0">
                <a:tc gridSpan="2">
                  <a:txBody>
                    <a:bodyPr/>
                    <a:lstStyle/>
                    <a:p>
                      <a:pPr algn="just"/>
                      <a:r>
                        <a:rPr lang="pl-PL" sz="670" b="1" dirty="0">
                          <a:solidFill>
                            <a:schemeClr val="bg1"/>
                          </a:solidFill>
                          <a:latin typeface="Segoe UI" panose="020B0502040204020203" pitchFamily="34" charset="0"/>
                          <a:cs typeface="Segoe UI" panose="020B0502040204020203" pitchFamily="34" charset="0"/>
                        </a:rPr>
                        <a:t>Koszty </a:t>
                      </a:r>
                      <a:r>
                        <a:rPr lang="pl-PL" sz="670" b="1" dirty="0" err="1">
                          <a:solidFill>
                            <a:schemeClr val="bg1"/>
                          </a:solidFill>
                          <a:latin typeface="Segoe UI" panose="020B0502040204020203" pitchFamily="34" charset="0"/>
                          <a:cs typeface="Segoe UI" panose="020B0502040204020203" pitchFamily="34" charset="0"/>
                        </a:rPr>
                        <a:t>bieżące</a:t>
                      </a:r>
                      <a:r>
                        <a:rPr lang="pl-PL" sz="670" b="1" dirty="0">
                          <a:solidFill>
                            <a:schemeClr val="bg1"/>
                          </a:solidFill>
                          <a:latin typeface="Segoe UI" panose="020B0502040204020203" pitchFamily="34" charset="0"/>
                          <a:cs typeface="Segoe UI" panose="020B0502040204020203" pitchFamily="34" charset="0"/>
                        </a:rPr>
                        <a:t> (ponoszone </a:t>
                      </a:r>
                      <a:r>
                        <a:rPr lang="pl-PL" sz="670" b="1" dirty="0" err="1">
                          <a:solidFill>
                            <a:schemeClr val="bg1"/>
                          </a:solidFill>
                          <a:latin typeface="Segoe UI" panose="020B0502040204020203" pitchFamily="34" charset="0"/>
                          <a:cs typeface="Segoe UI" panose="020B0502040204020203" pitchFamily="34" charset="0"/>
                        </a:rPr>
                        <a:t>każdego</a:t>
                      </a:r>
                      <a:r>
                        <a:rPr lang="pl-PL" sz="670" b="1" dirty="0">
                          <a:solidFill>
                            <a:schemeClr val="bg1"/>
                          </a:solidFill>
                          <a:latin typeface="Segoe UI" panose="020B0502040204020203" pitchFamily="34" charset="0"/>
                          <a:cs typeface="Segoe UI" panose="020B0502040204020203" pitchFamily="34" charset="0"/>
                        </a:rPr>
                        <a:t> roku)</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E013B"/>
                    </a:solidFill>
                  </a:tcPr>
                </a:tc>
                <a:tc hMerge="1">
                  <a:txBody>
                    <a:bodyPr/>
                    <a:lstStyle/>
                    <a:p>
                      <a:pPr algn="ctr"/>
                      <a:r>
                        <a:rPr lang="pl-PL" sz="800" b="1" dirty="0">
                          <a:solidFill>
                            <a:schemeClr val="tx1"/>
                          </a:solidFill>
                        </a:rPr>
                        <a:t>Opis</a:t>
                      </a: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endParaRPr lang="pl-PL" sz="670" b="1" dirty="0">
                        <a:solidFill>
                          <a:schemeClr val="bg1"/>
                        </a:solidFill>
                        <a:latin typeface="Segoe UI" panose="020B0502040204020203" pitchFamily="34" charset="0"/>
                        <a:cs typeface="Segoe UI" panose="020B0502040204020203" pitchFamily="34" charset="0"/>
                      </a:endParaRP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E013B"/>
                    </a:solidFill>
                  </a:tcPr>
                </a:tc>
                <a:extLst>
                  <a:ext uri="{0D108BD9-81ED-4DB2-BD59-A6C34878D82A}">
                    <a16:rowId xmlns:a16="http://schemas.microsoft.com/office/drawing/2014/main" val="1153854698"/>
                  </a:ext>
                </a:extLst>
              </a:tr>
              <a:tr h="426042">
                <a:tc>
                  <a:txBody>
                    <a:bodyPr/>
                    <a:lstStyle/>
                    <a:p>
                      <a:pPr marL="0" algn="l" defTabSz="685800" rtl="0" eaLnBrk="1" latinLnBrk="0" hangingPunct="1"/>
                      <a:r>
                        <a:rPr lang="pl-PL" sz="670" kern="1200" dirty="0">
                          <a:solidFill>
                            <a:schemeClr val="tx1"/>
                          </a:solidFill>
                          <a:latin typeface="Segoe UI" panose="020B0502040204020203" pitchFamily="34" charset="0"/>
                          <a:ea typeface="+mn-ea"/>
                          <a:cs typeface="Segoe UI" panose="020B0502040204020203" pitchFamily="34" charset="0"/>
                        </a:rPr>
                        <a:t>Opłaty za zarządzanie i inne koszty administracyjne lub operacyjne </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pl-PL" sz="670" dirty="0">
                          <a:solidFill>
                            <a:schemeClr val="tx1"/>
                          </a:solidFill>
                          <a:latin typeface="Segoe UI" panose="020B0502040204020203" pitchFamily="34" charset="0"/>
                          <a:cs typeface="Segoe UI" panose="020B0502040204020203" pitchFamily="34" charset="0"/>
                        </a:rPr>
                        <a:t> 1,6% </a:t>
                      </a:r>
                      <a:r>
                        <a:rPr lang="pl-PL" sz="670" dirty="0" err="1">
                          <a:solidFill>
                            <a:schemeClr val="tx1"/>
                          </a:solidFill>
                          <a:latin typeface="Segoe UI" panose="020B0502040204020203" pitchFamily="34" charset="0"/>
                          <a:cs typeface="Segoe UI" panose="020B0502040204020203" pitchFamily="34" charset="0"/>
                        </a:rPr>
                        <a:t>wartości</a:t>
                      </a:r>
                      <a:r>
                        <a:rPr lang="pl-PL" sz="670" dirty="0">
                          <a:solidFill>
                            <a:schemeClr val="tx1"/>
                          </a:solidFill>
                          <a:latin typeface="Segoe UI" panose="020B0502040204020203" pitchFamily="34" charset="0"/>
                          <a:cs typeface="Segoe UI" panose="020B0502040204020203" pitchFamily="34" charset="0"/>
                        </a:rPr>
                        <a:t> twojej inwestycji rocznie. Jest to szacunek oparty na rzeczywistych kosztach</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pl-PL" sz="670" dirty="0">
                          <a:solidFill>
                            <a:schemeClr val="tx1"/>
                          </a:solidFill>
                          <a:latin typeface="Segoe UI" panose="020B0502040204020203" pitchFamily="34" charset="0"/>
                          <a:cs typeface="Segoe UI" panose="020B0502040204020203" pitchFamily="34" charset="0"/>
                        </a:rPr>
                        <a:t>792 PLN</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67870183"/>
                  </a:ext>
                </a:extLst>
              </a:tr>
              <a:tr h="686655">
                <a:tc>
                  <a:txBody>
                    <a:bodyPr/>
                    <a:lstStyle/>
                    <a:p>
                      <a:r>
                        <a:rPr lang="pl-PL" sz="670" dirty="0">
                          <a:solidFill>
                            <a:schemeClr val="tx1"/>
                          </a:solidFill>
                          <a:latin typeface="Segoe UI" panose="020B0502040204020203" pitchFamily="34" charset="0"/>
                          <a:cs typeface="Segoe UI" panose="020B0502040204020203" pitchFamily="34" charset="0"/>
                        </a:rPr>
                        <a:t>Koszty transakcji </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spcAft>
                          <a:spcPts val="1200"/>
                        </a:spcAft>
                      </a:pPr>
                      <a:r>
                        <a:rPr lang="pl-PL" sz="670" dirty="0">
                          <a:solidFill>
                            <a:schemeClr val="tx1"/>
                          </a:solidFill>
                          <a:latin typeface="Segoe UI" panose="020B0502040204020203" pitchFamily="34" charset="0"/>
                          <a:cs typeface="Segoe UI" panose="020B0502040204020203" pitchFamily="34" charset="0"/>
                        </a:rPr>
                        <a:t>0,3</a:t>
                      </a:r>
                      <a:r>
                        <a:rPr lang="pl-PL" sz="670" kern="1200" dirty="0">
                          <a:solidFill>
                            <a:schemeClr val="tx1"/>
                          </a:solidFill>
                          <a:effectLst/>
                          <a:latin typeface="Segoe UI" panose="020B0502040204020203" pitchFamily="34" charset="0"/>
                          <a:ea typeface="+mn-ea"/>
                          <a:cs typeface="Segoe UI" panose="020B0502040204020203" pitchFamily="34" charset="0"/>
                        </a:rPr>
                        <a:t>% </a:t>
                      </a:r>
                      <a:r>
                        <a:rPr lang="pl-PL" sz="670" kern="1200" dirty="0" err="1">
                          <a:solidFill>
                            <a:schemeClr val="tx1"/>
                          </a:solidFill>
                          <a:effectLst/>
                          <a:latin typeface="Segoe UI" panose="020B0502040204020203" pitchFamily="34" charset="0"/>
                          <a:ea typeface="+mn-ea"/>
                          <a:cs typeface="Segoe UI" panose="020B0502040204020203" pitchFamily="34" charset="0"/>
                        </a:rPr>
                        <a:t>wartości</a:t>
                      </a:r>
                      <a:r>
                        <a:rPr lang="pl-PL" sz="670" kern="1200" dirty="0">
                          <a:solidFill>
                            <a:schemeClr val="tx1"/>
                          </a:solidFill>
                          <a:effectLst/>
                          <a:latin typeface="Segoe UI" panose="020B0502040204020203" pitchFamily="34" charset="0"/>
                          <a:ea typeface="+mn-ea"/>
                          <a:cs typeface="Segoe UI" panose="020B0502040204020203" pitchFamily="34" charset="0"/>
                        </a:rPr>
                        <a:t> twojej inwestycji rocznie. Jest to szacunkowa kwota </a:t>
                      </a:r>
                      <a:r>
                        <a:rPr lang="pl-PL" sz="670" kern="1200" dirty="0" err="1">
                          <a:solidFill>
                            <a:schemeClr val="tx1"/>
                          </a:solidFill>
                          <a:effectLst/>
                          <a:latin typeface="Segoe UI" panose="020B0502040204020203" pitchFamily="34" charset="0"/>
                          <a:ea typeface="+mn-ea"/>
                          <a:cs typeface="Segoe UI" panose="020B0502040204020203" pitchFamily="34" charset="0"/>
                        </a:rPr>
                        <a:t>kosztów</a:t>
                      </a:r>
                      <a:r>
                        <a:rPr lang="pl-PL" sz="670" kern="1200" dirty="0">
                          <a:solidFill>
                            <a:schemeClr val="tx1"/>
                          </a:solidFill>
                          <a:effectLst/>
                          <a:latin typeface="Segoe UI" panose="020B0502040204020203" pitchFamily="34" charset="0"/>
                          <a:ea typeface="+mn-ea"/>
                          <a:cs typeface="Segoe UI" panose="020B0502040204020203" pitchFamily="34" charset="0"/>
                        </a:rPr>
                        <a:t> ponoszonych przy zakupie i </a:t>
                      </a:r>
                      <a:r>
                        <a:rPr lang="pl-PL" sz="670" kern="1200" dirty="0" err="1">
                          <a:solidFill>
                            <a:schemeClr val="tx1"/>
                          </a:solidFill>
                          <a:effectLst/>
                          <a:latin typeface="Segoe UI" panose="020B0502040204020203" pitchFamily="34" charset="0"/>
                          <a:ea typeface="+mn-ea"/>
                          <a:cs typeface="Segoe UI" panose="020B0502040204020203" pitchFamily="34" charset="0"/>
                        </a:rPr>
                        <a:t>sprzedaży</a:t>
                      </a:r>
                      <a:r>
                        <a:rPr lang="pl-PL" sz="670" kern="1200" dirty="0">
                          <a:solidFill>
                            <a:schemeClr val="tx1"/>
                          </a:solidFill>
                          <a:effectLst/>
                          <a:latin typeface="Segoe UI" panose="020B0502040204020203" pitchFamily="34" charset="0"/>
                          <a:ea typeface="+mn-ea"/>
                          <a:cs typeface="Segoe UI" panose="020B0502040204020203" pitchFamily="34" charset="0"/>
                        </a:rPr>
                        <a:t> bazowych </a:t>
                      </a:r>
                      <a:r>
                        <a:rPr lang="pl-PL" sz="670" kern="1200" dirty="0" err="1">
                          <a:solidFill>
                            <a:schemeClr val="tx1"/>
                          </a:solidFill>
                          <a:effectLst/>
                          <a:latin typeface="Segoe UI" panose="020B0502040204020203" pitchFamily="34" charset="0"/>
                          <a:ea typeface="+mn-ea"/>
                          <a:cs typeface="Segoe UI" panose="020B0502040204020203" pitchFamily="34" charset="0"/>
                        </a:rPr>
                        <a:t>wariantów</a:t>
                      </a:r>
                      <a:r>
                        <a:rPr lang="pl-PL" sz="670" kern="1200" dirty="0">
                          <a:solidFill>
                            <a:schemeClr val="tx1"/>
                          </a:solidFill>
                          <a:effectLst/>
                          <a:latin typeface="Segoe UI" panose="020B0502040204020203" pitchFamily="34" charset="0"/>
                          <a:ea typeface="+mn-ea"/>
                          <a:cs typeface="Segoe UI" panose="020B0502040204020203" pitchFamily="34" charset="0"/>
                        </a:rPr>
                        <a:t> inwestycyjnych dla danego produktu. Rzeczywista kwota </a:t>
                      </a:r>
                      <a:r>
                        <a:rPr lang="pl-PL" sz="670" kern="1200" dirty="0" err="1">
                          <a:solidFill>
                            <a:schemeClr val="tx1"/>
                          </a:solidFill>
                          <a:effectLst/>
                          <a:latin typeface="Segoe UI" panose="020B0502040204020203" pitchFamily="34" charset="0"/>
                          <a:ea typeface="+mn-ea"/>
                          <a:cs typeface="Segoe UI" panose="020B0502040204020203" pitchFamily="34" charset="0"/>
                        </a:rPr>
                        <a:t>będzie</a:t>
                      </a:r>
                      <a:r>
                        <a:rPr lang="pl-PL" sz="670" kern="1200" dirty="0">
                          <a:solidFill>
                            <a:schemeClr val="tx1"/>
                          </a:solidFill>
                          <a:effectLst/>
                          <a:latin typeface="Segoe UI" panose="020B0502040204020203" pitchFamily="34" charset="0"/>
                          <a:ea typeface="+mn-ea"/>
                          <a:cs typeface="Segoe UI" panose="020B0502040204020203" pitchFamily="34" charset="0"/>
                        </a:rPr>
                        <a:t> </a:t>
                      </a:r>
                      <a:r>
                        <a:rPr lang="pl-PL" sz="670" kern="1200" dirty="0" err="1">
                          <a:solidFill>
                            <a:schemeClr val="tx1"/>
                          </a:solidFill>
                          <a:effectLst/>
                          <a:latin typeface="Segoe UI" panose="020B0502040204020203" pitchFamily="34" charset="0"/>
                          <a:ea typeface="+mn-ea"/>
                          <a:cs typeface="Segoe UI" panose="020B0502040204020203" pitchFamily="34" charset="0"/>
                        </a:rPr>
                        <a:t>sie</a:t>
                      </a:r>
                      <a:r>
                        <a:rPr lang="pl-PL" sz="670" kern="1200" dirty="0">
                          <a:solidFill>
                            <a:schemeClr val="tx1"/>
                          </a:solidFill>
                          <a:effectLst/>
                          <a:latin typeface="Segoe UI" panose="020B0502040204020203" pitchFamily="34" charset="0"/>
                          <a:ea typeface="+mn-ea"/>
                          <a:cs typeface="Segoe UI" panose="020B0502040204020203" pitchFamily="34" charset="0"/>
                        </a:rPr>
                        <a:t>̨ </a:t>
                      </a:r>
                      <a:r>
                        <a:rPr lang="pl-PL" sz="670" kern="1200" dirty="0" err="1">
                          <a:solidFill>
                            <a:schemeClr val="tx1"/>
                          </a:solidFill>
                          <a:effectLst/>
                          <a:latin typeface="Segoe UI" panose="020B0502040204020203" pitchFamily="34" charset="0"/>
                          <a:ea typeface="+mn-ea"/>
                          <a:cs typeface="Segoe UI" panose="020B0502040204020203" pitchFamily="34" charset="0"/>
                        </a:rPr>
                        <a:t>różnić</a:t>
                      </a:r>
                      <a:r>
                        <a:rPr lang="pl-PL" sz="670" kern="1200" dirty="0">
                          <a:solidFill>
                            <a:schemeClr val="tx1"/>
                          </a:solidFill>
                          <a:effectLst/>
                          <a:latin typeface="Segoe UI" panose="020B0502040204020203" pitchFamily="34" charset="0"/>
                          <a:ea typeface="+mn-ea"/>
                          <a:cs typeface="Segoe UI" panose="020B0502040204020203" pitchFamily="34" charset="0"/>
                        </a:rPr>
                        <a:t> w </a:t>
                      </a:r>
                      <a:r>
                        <a:rPr lang="pl-PL" sz="670" kern="1200" dirty="0" err="1">
                          <a:solidFill>
                            <a:schemeClr val="tx1"/>
                          </a:solidFill>
                          <a:effectLst/>
                          <a:latin typeface="Segoe UI" panose="020B0502040204020203" pitchFamily="34" charset="0"/>
                          <a:ea typeface="+mn-ea"/>
                          <a:cs typeface="Segoe UI" panose="020B0502040204020203" pitchFamily="34" charset="0"/>
                        </a:rPr>
                        <a:t>zależności</a:t>
                      </a:r>
                      <a:r>
                        <a:rPr lang="pl-PL" sz="670" kern="1200" dirty="0">
                          <a:solidFill>
                            <a:schemeClr val="tx1"/>
                          </a:solidFill>
                          <a:effectLst/>
                          <a:latin typeface="Segoe UI" panose="020B0502040204020203" pitchFamily="34" charset="0"/>
                          <a:ea typeface="+mn-ea"/>
                          <a:cs typeface="Segoe UI" panose="020B0502040204020203" pitchFamily="34" charset="0"/>
                        </a:rPr>
                        <a:t> od tego, jak </a:t>
                      </a:r>
                      <a:r>
                        <a:rPr lang="pl-PL" sz="670" kern="1200" dirty="0" err="1">
                          <a:solidFill>
                            <a:schemeClr val="tx1"/>
                          </a:solidFill>
                          <a:effectLst/>
                          <a:latin typeface="Segoe UI" panose="020B0502040204020203" pitchFamily="34" charset="0"/>
                          <a:ea typeface="+mn-ea"/>
                          <a:cs typeface="Segoe UI" panose="020B0502040204020203" pitchFamily="34" charset="0"/>
                        </a:rPr>
                        <a:t>dużo</a:t>
                      </a:r>
                      <a:r>
                        <a:rPr lang="pl-PL" sz="670" kern="1200" dirty="0">
                          <a:solidFill>
                            <a:schemeClr val="tx1"/>
                          </a:solidFill>
                          <a:effectLst/>
                          <a:latin typeface="Segoe UI" panose="020B0502040204020203" pitchFamily="34" charset="0"/>
                          <a:ea typeface="+mn-ea"/>
                          <a:cs typeface="Segoe UI" panose="020B0502040204020203" pitchFamily="34" charset="0"/>
                        </a:rPr>
                        <a:t> kupujemy i sprzedajemy. </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pl-PL" sz="670" dirty="0">
                          <a:solidFill>
                            <a:schemeClr val="tx1"/>
                          </a:solidFill>
                          <a:latin typeface="Segoe UI" panose="020B0502040204020203" pitchFamily="34" charset="0"/>
                          <a:cs typeface="Segoe UI" panose="020B0502040204020203" pitchFamily="34" charset="0"/>
                        </a:rPr>
                        <a:t>132 PLN</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71666510"/>
                  </a:ext>
                </a:extLst>
              </a:tr>
              <a:tr h="176842">
                <a:tc gridSpan="2">
                  <a:txBody>
                    <a:bodyPr/>
                    <a:lstStyle/>
                    <a:p>
                      <a:pPr marL="0" marR="0" indent="0" algn="just" defTabSz="685800" rtl="0" eaLnBrk="1" fontAlgn="auto" latinLnBrk="0" hangingPunct="1">
                        <a:lnSpc>
                          <a:spcPct val="100000"/>
                        </a:lnSpc>
                        <a:spcBef>
                          <a:spcPts val="0"/>
                        </a:spcBef>
                        <a:spcAft>
                          <a:spcPts val="0"/>
                        </a:spcAft>
                        <a:buClrTx/>
                        <a:buSzTx/>
                        <a:buFontTx/>
                        <a:buNone/>
                        <a:tabLst/>
                        <a:defRPr/>
                      </a:pPr>
                      <a:r>
                        <a:rPr lang="pl-PL" sz="670" b="1" dirty="0">
                          <a:solidFill>
                            <a:schemeClr val="bg1"/>
                          </a:solidFill>
                          <a:latin typeface="Segoe UI" panose="020B0502040204020203" pitchFamily="34" charset="0"/>
                          <a:cs typeface="Segoe UI" panose="020B0502040204020203" pitchFamily="34" charset="0"/>
                        </a:rPr>
                        <a:t>Koszty dodatkowe ponoszone w szczególnych warunkach</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E013B"/>
                    </a:solidFill>
                  </a:tcPr>
                </a:tc>
                <a:tc hMerge="1">
                  <a:txBody>
                    <a:bodyPr/>
                    <a:lstStyle/>
                    <a:p>
                      <a:pPr algn="ctr"/>
                      <a:r>
                        <a:rPr lang="pl-PL" sz="800" b="1" dirty="0">
                          <a:solidFill>
                            <a:schemeClr val="tx1"/>
                          </a:solidFill>
                        </a:rPr>
                        <a:t>Opis</a:t>
                      </a: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endParaRPr lang="pl-PL" sz="670" b="1" dirty="0">
                        <a:solidFill>
                          <a:schemeClr val="bg1"/>
                        </a:solidFill>
                        <a:latin typeface="Segoe UI" panose="020B0502040204020203" pitchFamily="34" charset="0"/>
                        <a:cs typeface="Segoe UI" panose="020B0502040204020203" pitchFamily="34" charset="0"/>
                      </a:endParaRP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E013B"/>
                    </a:solidFill>
                  </a:tcPr>
                </a:tc>
                <a:extLst>
                  <a:ext uri="{0D108BD9-81ED-4DB2-BD59-A6C34878D82A}">
                    <a16:rowId xmlns:a16="http://schemas.microsoft.com/office/drawing/2014/main" val="2315261808"/>
                  </a:ext>
                </a:extLst>
              </a:tr>
              <a:tr h="558922">
                <a:tc>
                  <a:txBody>
                    <a:bodyPr/>
                    <a:lstStyle/>
                    <a:p>
                      <a:r>
                        <a:rPr lang="pl-PL" sz="670" dirty="0">
                          <a:solidFill>
                            <a:schemeClr val="tx1"/>
                          </a:solidFill>
                          <a:latin typeface="Segoe UI" panose="020B0502040204020203" pitchFamily="34" charset="0"/>
                          <a:cs typeface="Segoe UI" panose="020B0502040204020203" pitchFamily="34" charset="0"/>
                        </a:rPr>
                        <a:t>Opłaty za wyniki</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pl-PL" sz="670" dirty="0">
                          <a:solidFill>
                            <a:schemeClr val="tx1"/>
                          </a:solidFill>
                          <a:latin typeface="Segoe UI" panose="020B0502040204020203" pitchFamily="34" charset="0"/>
                          <a:cs typeface="Segoe UI" panose="020B0502040204020203" pitchFamily="34" charset="0"/>
                        </a:rPr>
                        <a:t>20% wzrostu wartości Subfunduszu ponad Wskaźnik referencyjny wskazany na str. 1. Opłata naliczana jest w dniach wyceny. Wynagrodzenie pobierane jest także, gdy Subfundusz poniesie stratę.</a:t>
                      </a:r>
                    </a:p>
                    <a:p>
                      <a:pPr algn="just"/>
                      <a:r>
                        <a:rPr lang="pl-PL" sz="670" dirty="0">
                          <a:solidFill>
                            <a:schemeClr val="tx1"/>
                          </a:solidFill>
                          <a:latin typeface="Segoe UI" panose="020B0502040204020203" pitchFamily="34" charset="0"/>
                          <a:cs typeface="Segoe UI" panose="020B0502040204020203" pitchFamily="34" charset="0"/>
                        </a:rPr>
                        <a:t>0.1% wartości twojej inwestycji rocznie. Rzeczywista kwota będzie się różnić w zależności od wyników inwestycji. Powyższe oszacowanie zagregowanych kosztów obejmuje średnią z ostatnich 5 lat.</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pl-PL" sz="670" dirty="0">
                          <a:solidFill>
                            <a:schemeClr val="tx1"/>
                          </a:solidFill>
                          <a:latin typeface="Segoe UI" panose="020B0502040204020203" pitchFamily="34" charset="0"/>
                          <a:cs typeface="Segoe UI" panose="020B0502040204020203" pitchFamily="34" charset="0"/>
                        </a:rPr>
                        <a:t>38 PLN</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97845027"/>
                  </a:ext>
                </a:extLst>
              </a:tr>
              <a:tr h="307386">
                <a:tc gridSpan="3">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pl-PL" sz="670" dirty="0">
                          <a:solidFill>
                            <a:schemeClr val="tx1"/>
                          </a:solidFill>
                          <a:latin typeface="Segoe UI" panose="020B0502040204020203" pitchFamily="34" charset="0"/>
                          <a:cs typeface="Segoe UI" panose="020B0502040204020203" pitchFamily="34" charset="0"/>
                        </a:rPr>
                        <a:t>Maksymalna stawka opłaty za zamianę wynosi 1% środków podlegających zamianie. Poza stawkami wskazanymi w tabeli Towarzystwo może pobierać także opłatę za konwersję, opłatę za zamianę oraz opłatę wyrównawczą, szczegółowo opisane w Prospekcie Informacyjnym ALIOR SFIO. Dane te obejmują maksymalną opłatę dystrybucyjną, jaką może pobrać osoba sprzedająca Ci produkt od zainwestowanej kwoty. Inwestor może uzyskać informacje o bieżącej wysokości opłat od doradcy finansowego lub dystrybutora.</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just"/>
                      <a:endParaRPr lang="pl-PL" sz="800" dirty="0"/>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pl-PL" sz="670" dirty="0"/>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99345771"/>
                  </a:ext>
                </a:extLst>
              </a:tr>
            </a:tbl>
          </a:graphicData>
        </a:graphic>
      </p:graphicFrame>
      <p:sp>
        <p:nvSpPr>
          <p:cNvPr id="18" name="pole tekstowe 17">
            <a:extLst>
              <a:ext uri="{FF2B5EF4-FFF2-40B4-BE49-F238E27FC236}">
                <a16:creationId xmlns:a16="http://schemas.microsoft.com/office/drawing/2014/main" id="{16ABC403-A339-1487-A382-6892C0156F10}"/>
              </a:ext>
            </a:extLst>
          </p:cNvPr>
          <p:cNvSpPr txBox="1"/>
          <p:nvPr/>
        </p:nvSpPr>
        <p:spPr>
          <a:xfrm>
            <a:off x="4111" y="8158808"/>
            <a:ext cx="6830371" cy="710964"/>
          </a:xfrm>
          <a:prstGeom prst="rect">
            <a:avLst/>
          </a:prstGeom>
          <a:noFill/>
        </p:spPr>
        <p:txBody>
          <a:bodyPr wrap="square" rtlCol="0">
            <a:spAutoFit/>
          </a:bodyPr>
          <a:lstStyle/>
          <a:p>
            <a:pPr algn="just"/>
            <a:r>
              <a:rPr lang="pl-PL" sz="670" dirty="0">
                <a:latin typeface="Segoe UI" panose="020B0502040204020203" pitchFamily="34" charset="0"/>
                <a:cs typeface="Segoe UI" panose="020B0502040204020203" pitchFamily="34" charset="0"/>
              </a:rPr>
              <a:t>Reklamacje dotyczące usług świadczonych przez TFI Inwestor może wnosić:</a:t>
            </a:r>
          </a:p>
          <a:p>
            <a:pPr algn="just"/>
            <a:r>
              <a:rPr lang="pl-PL" sz="670" dirty="0">
                <a:latin typeface="Segoe UI" panose="020B0502040204020203" pitchFamily="34" charset="0"/>
                <a:cs typeface="Segoe UI" panose="020B0502040204020203" pitchFamily="34" charset="0"/>
              </a:rPr>
              <a:t>1) bezpośrednio do Towarzystwa: w siedzibie Towarzystwa w formie pisemnej lub ustnie, listownie na adres Towarzystwa, ul. Chmielna 69, 00-801 Warszawa, telefonicznie pod numerem +48 22 463 88 88, za pośrednictwem poczty elektronicznej na adres biuro@aliortfi.com, za pośrednictwem faksu pod numerem +48 22 463 88 89, usługą e-doręczeń na adres: AE:PL-30541-23278-JSWCI-20; 
2) za pośrednictwem infolinii Agenta Transferowego przyjmującego Reklamacje związane z uczestnictwem w Funduszach pod numerem +48 22 338 91 85, 
3) za pośrednictwem Dystrybutora – osobiście lub listownie w formie pisemnej w każdej jednostce organizacyjnej zajmującej się obsługą Klienta.</a:t>
            </a:r>
          </a:p>
        </p:txBody>
      </p:sp>
      <p:sp>
        <p:nvSpPr>
          <p:cNvPr id="7" name="pole tekstowe 6">
            <a:extLst>
              <a:ext uri="{FF2B5EF4-FFF2-40B4-BE49-F238E27FC236}">
                <a16:creationId xmlns:a16="http://schemas.microsoft.com/office/drawing/2014/main" id="{E09F5959-CD08-1D5E-B86E-ECA4DE839E10}"/>
              </a:ext>
            </a:extLst>
          </p:cNvPr>
          <p:cNvSpPr txBox="1"/>
          <p:nvPr/>
        </p:nvSpPr>
        <p:spPr>
          <a:xfrm>
            <a:off x="93760" y="1621837"/>
            <a:ext cx="6797943" cy="195438"/>
          </a:xfrm>
          <a:prstGeom prst="rect">
            <a:avLst/>
          </a:prstGeom>
          <a:noFill/>
        </p:spPr>
        <p:txBody>
          <a:bodyPr wrap="square" rtlCol="0">
            <a:spAutoFit/>
          </a:bodyPr>
          <a:lstStyle/>
          <a:p>
            <a:pPr algn="just"/>
            <a:r>
              <a:rPr lang="pl-PL" sz="670" b="1" dirty="0">
                <a:latin typeface="Segoe UI" panose="020B0502040204020203" pitchFamily="34" charset="0"/>
                <a:cs typeface="Segoe UI" panose="020B0502040204020203" pitchFamily="34" charset="0"/>
              </a:rPr>
              <a:t>Struktura kosztów</a:t>
            </a:r>
          </a:p>
        </p:txBody>
      </p:sp>
      <p:sp>
        <p:nvSpPr>
          <p:cNvPr id="6" name="pole tekstowe 5">
            <a:extLst>
              <a:ext uri="{FF2B5EF4-FFF2-40B4-BE49-F238E27FC236}">
                <a16:creationId xmlns:a16="http://schemas.microsoft.com/office/drawing/2014/main" id="{143BD425-57CA-BB99-7EDE-346A6D5F8C01}"/>
              </a:ext>
            </a:extLst>
          </p:cNvPr>
          <p:cNvSpPr txBox="1"/>
          <p:nvPr/>
        </p:nvSpPr>
        <p:spPr>
          <a:xfrm>
            <a:off x="1501140" y="142987"/>
            <a:ext cx="5356857" cy="369332"/>
          </a:xfrm>
          <a:prstGeom prst="rect">
            <a:avLst/>
          </a:prstGeom>
          <a:noFill/>
        </p:spPr>
        <p:txBody>
          <a:bodyPr wrap="square" rtlCol="0">
            <a:spAutoFit/>
          </a:bodyPr>
          <a:lstStyle/>
          <a:p>
            <a:pPr algn="r"/>
            <a:r>
              <a:rPr lang="pl-PL" b="1" dirty="0">
                <a:solidFill>
                  <a:srgbClr val="7E013B"/>
                </a:solidFill>
                <a:latin typeface="Segoe UI" panose="020F0502020204030204" pitchFamily="34" charset="0"/>
                <a:cs typeface="Segoe UI" panose="020F0502020204030204" pitchFamily="34" charset="0"/>
              </a:rPr>
              <a:t>Dokument zawierający kluczowe informacje</a:t>
            </a:r>
          </a:p>
        </p:txBody>
      </p:sp>
      <p:pic>
        <p:nvPicPr>
          <p:cNvPr id="8" name="Obraz 7">
            <a:extLst>
              <a:ext uri="{FF2B5EF4-FFF2-40B4-BE49-F238E27FC236}">
                <a16:creationId xmlns:a16="http://schemas.microsoft.com/office/drawing/2014/main" id="{3607A881-0763-7D45-8A17-B9A041C22A5F}"/>
              </a:ext>
            </a:extLst>
          </p:cNvPr>
          <p:cNvPicPr>
            <a:picLocks noChangeAspect="1"/>
          </p:cNvPicPr>
          <p:nvPr/>
        </p:nvPicPr>
        <p:blipFill>
          <a:blip r:embed="rId3"/>
          <a:stretch>
            <a:fillRect/>
          </a:stretch>
        </p:blipFill>
        <p:spPr>
          <a:xfrm>
            <a:off x="43978" y="58011"/>
            <a:ext cx="673304" cy="493756"/>
          </a:xfrm>
          <a:prstGeom prst="rect">
            <a:avLst/>
          </a:prstGeom>
        </p:spPr>
      </p:pic>
      <p:sp>
        <p:nvSpPr>
          <p:cNvPr id="9" name="pole tekstowe 8">
            <a:extLst>
              <a:ext uri="{FF2B5EF4-FFF2-40B4-BE49-F238E27FC236}">
                <a16:creationId xmlns:a16="http://schemas.microsoft.com/office/drawing/2014/main" id="{E22A6AEB-2991-EC28-229D-50B656163FF4}"/>
              </a:ext>
            </a:extLst>
          </p:cNvPr>
          <p:cNvSpPr txBox="1"/>
          <p:nvPr/>
        </p:nvSpPr>
        <p:spPr>
          <a:xfrm>
            <a:off x="-2851" y="5913357"/>
            <a:ext cx="6867706" cy="276999"/>
          </a:xfrm>
          <a:prstGeom prst="rect">
            <a:avLst/>
          </a:prstGeom>
          <a:solidFill>
            <a:srgbClr val="7E013B"/>
          </a:solidFill>
        </p:spPr>
        <p:txBody>
          <a:bodyPr wrap="square" rtlCol="0">
            <a:spAutoFit/>
          </a:bodyPr>
          <a:lstStyle/>
          <a:p>
            <a:r>
              <a:rPr lang="pl-PL" sz="1200" b="1" dirty="0">
                <a:solidFill>
                  <a:schemeClr val="bg1"/>
                </a:solidFill>
                <a:latin typeface="Segoe UI" panose="020F0502020204030204" pitchFamily="34" charset="0"/>
                <a:cs typeface="Segoe UI" panose="020F0502020204030204" pitchFamily="34" charset="0"/>
              </a:rPr>
              <a:t>Ile czasu powinienem posiadać produkt i czy mogę wcześniej wypłacić pieniądze?</a:t>
            </a:r>
          </a:p>
        </p:txBody>
      </p:sp>
      <p:sp>
        <p:nvSpPr>
          <p:cNvPr id="12" name="pole tekstowe 11">
            <a:extLst>
              <a:ext uri="{FF2B5EF4-FFF2-40B4-BE49-F238E27FC236}">
                <a16:creationId xmlns:a16="http://schemas.microsoft.com/office/drawing/2014/main" id="{A82ECDC9-F0B1-323D-C90A-85692AB43C9D}"/>
              </a:ext>
            </a:extLst>
          </p:cNvPr>
          <p:cNvSpPr txBox="1"/>
          <p:nvPr/>
        </p:nvSpPr>
        <p:spPr>
          <a:xfrm>
            <a:off x="-2851" y="7877350"/>
            <a:ext cx="6867706" cy="276999"/>
          </a:xfrm>
          <a:prstGeom prst="rect">
            <a:avLst/>
          </a:prstGeom>
          <a:solidFill>
            <a:srgbClr val="7E013B"/>
          </a:solidFill>
        </p:spPr>
        <p:txBody>
          <a:bodyPr wrap="square" rtlCol="0">
            <a:spAutoFit/>
          </a:bodyPr>
          <a:lstStyle/>
          <a:p>
            <a:r>
              <a:rPr lang="pl-PL" sz="1200" b="1" dirty="0">
                <a:solidFill>
                  <a:schemeClr val="bg1"/>
                </a:solidFill>
                <a:latin typeface="Segoe UI" panose="020F0502020204030204" pitchFamily="34" charset="0"/>
                <a:cs typeface="Segoe UI" panose="020F0502020204030204" pitchFamily="34" charset="0"/>
              </a:rPr>
              <a:t>Jak mogę złożyć skargę?</a:t>
            </a:r>
          </a:p>
        </p:txBody>
      </p:sp>
      <p:sp>
        <p:nvSpPr>
          <p:cNvPr id="14" name="pole tekstowe 13">
            <a:extLst>
              <a:ext uri="{FF2B5EF4-FFF2-40B4-BE49-F238E27FC236}">
                <a16:creationId xmlns:a16="http://schemas.microsoft.com/office/drawing/2014/main" id="{A6F62D73-4F64-8582-F356-3E573BC3A986}"/>
              </a:ext>
            </a:extLst>
          </p:cNvPr>
          <p:cNvSpPr txBox="1"/>
          <p:nvPr/>
        </p:nvSpPr>
        <p:spPr>
          <a:xfrm>
            <a:off x="-9706" y="8882050"/>
            <a:ext cx="6867706" cy="276999"/>
          </a:xfrm>
          <a:prstGeom prst="rect">
            <a:avLst/>
          </a:prstGeom>
          <a:solidFill>
            <a:srgbClr val="7E013B"/>
          </a:solidFill>
        </p:spPr>
        <p:txBody>
          <a:bodyPr wrap="square" rtlCol="0">
            <a:spAutoFit/>
          </a:bodyPr>
          <a:lstStyle/>
          <a:p>
            <a:r>
              <a:rPr lang="pl-PL" sz="1200" b="1" dirty="0">
                <a:solidFill>
                  <a:schemeClr val="bg1"/>
                </a:solidFill>
                <a:latin typeface="Segoe UI" panose="020F0502020204030204" pitchFamily="34" charset="0"/>
                <a:cs typeface="Segoe UI" panose="020F0502020204030204" pitchFamily="34" charset="0"/>
              </a:rPr>
              <a:t>Inne istotne informacje</a:t>
            </a:r>
          </a:p>
        </p:txBody>
      </p:sp>
      <p:graphicFrame>
        <p:nvGraphicFramePr>
          <p:cNvPr id="2" name="Tabela 29">
            <a:extLst>
              <a:ext uri="{FF2B5EF4-FFF2-40B4-BE49-F238E27FC236}">
                <a16:creationId xmlns:a16="http://schemas.microsoft.com/office/drawing/2014/main" id="{ADB25043-9021-60F9-0784-EBF301C1EA15}"/>
              </a:ext>
            </a:extLst>
          </p:cNvPr>
          <p:cNvGraphicFramePr>
            <a:graphicFrameLocks noGrp="1"/>
          </p:cNvGraphicFramePr>
          <p:nvPr>
            <p:extLst>
              <p:ext uri="{D42A27DB-BD31-4B8C-83A1-F6EECF244321}">
                <p14:modId xmlns:p14="http://schemas.microsoft.com/office/powerpoint/2010/main" val="702243926"/>
              </p:ext>
            </p:extLst>
          </p:nvPr>
        </p:nvGraphicFramePr>
        <p:xfrm>
          <a:off x="93761" y="594546"/>
          <a:ext cx="6601236" cy="636867"/>
        </p:xfrm>
        <a:graphic>
          <a:graphicData uri="http://schemas.openxmlformats.org/drawingml/2006/table">
            <a:tbl>
              <a:tblPr firstRow="1" bandRow="1">
                <a:tableStyleId>{5C22544A-7EE6-4342-B048-85BDC9FD1C3A}</a:tableStyleId>
              </a:tblPr>
              <a:tblGrid>
                <a:gridCol w="1598314">
                  <a:extLst>
                    <a:ext uri="{9D8B030D-6E8A-4147-A177-3AD203B41FA5}">
                      <a16:colId xmlns:a16="http://schemas.microsoft.com/office/drawing/2014/main" val="1200593356"/>
                    </a:ext>
                  </a:extLst>
                </a:gridCol>
                <a:gridCol w="2341111">
                  <a:extLst>
                    <a:ext uri="{9D8B030D-6E8A-4147-A177-3AD203B41FA5}">
                      <a16:colId xmlns:a16="http://schemas.microsoft.com/office/drawing/2014/main" val="783151875"/>
                    </a:ext>
                  </a:extLst>
                </a:gridCol>
                <a:gridCol w="2661811">
                  <a:extLst>
                    <a:ext uri="{9D8B030D-6E8A-4147-A177-3AD203B41FA5}">
                      <a16:colId xmlns:a16="http://schemas.microsoft.com/office/drawing/2014/main" val="2564406152"/>
                    </a:ext>
                  </a:extLst>
                </a:gridCol>
              </a:tblGrid>
              <a:tr h="0">
                <a:tc>
                  <a:txBody>
                    <a:bodyPr/>
                    <a:lstStyle/>
                    <a:p>
                      <a:endParaRPr lang="pl-PL" sz="670" b="1" dirty="0">
                        <a:solidFill>
                          <a:schemeClr val="bg1"/>
                        </a:solidFill>
                        <a:latin typeface="Segoe UI" panose="020B0502040204020203" pitchFamily="34" charset="0"/>
                        <a:cs typeface="Segoe UI" panose="020B0502040204020203" pitchFamily="34" charset="0"/>
                      </a:endParaRP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E013B"/>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pl-PL" sz="670" b="1" dirty="0">
                          <a:solidFill>
                            <a:schemeClr val="bg1"/>
                          </a:solidFill>
                          <a:latin typeface="Segoe UI" panose="020B0502040204020203" pitchFamily="34" charset="0"/>
                          <a:cs typeface="Segoe UI" panose="020B0502040204020203" pitchFamily="34" charset="0"/>
                        </a:rPr>
                        <a:t>Jeżeli oszczędzający wyjdzie z programu po roku</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E013B"/>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pl-PL" sz="670" b="1" dirty="0">
                          <a:solidFill>
                            <a:schemeClr val="bg1"/>
                          </a:solidFill>
                          <a:latin typeface="Segoe UI" panose="020B0502040204020203" pitchFamily="34" charset="0"/>
                          <a:cs typeface="Segoe UI" panose="020B0502040204020203" pitchFamily="34" charset="0"/>
                        </a:rPr>
                        <a:t>Jeżeli oszczędzający wyjdzie z programu po okresie: 3 lata (na koniec zalecanego okresu utrzymania)</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E013B"/>
                    </a:solidFill>
                  </a:tcPr>
                </a:tc>
                <a:extLst>
                  <a:ext uri="{0D108BD9-81ED-4DB2-BD59-A6C34878D82A}">
                    <a16:rowId xmlns:a16="http://schemas.microsoft.com/office/drawing/2014/main" val="1558396749"/>
                  </a:ext>
                </a:extLst>
              </a:tr>
              <a:tr h="186543">
                <a:tc>
                  <a:txBody>
                    <a:bodyPr/>
                    <a:lstStyle/>
                    <a:p>
                      <a:r>
                        <a:rPr lang="pl-PL" sz="670" dirty="0">
                          <a:latin typeface="Segoe UI" panose="020B0502040204020203" pitchFamily="34" charset="0"/>
                          <a:cs typeface="Segoe UI" panose="020B0502040204020203" pitchFamily="34" charset="0"/>
                        </a:rPr>
                        <a:t>Całkowite koszty (w PLN.)</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pl-PL" sz="670" dirty="0">
                          <a:latin typeface="Segoe UI" panose="020B0502040204020203" pitchFamily="34" charset="0"/>
                          <a:cs typeface="Segoe UI" panose="020B0502040204020203" pitchFamily="34" charset="0"/>
                        </a:rPr>
                        <a:t>2.205</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pl-PL" sz="670" dirty="0">
                          <a:latin typeface="Segoe UI" panose="020B0502040204020203" pitchFamily="34" charset="0"/>
                          <a:cs typeface="Segoe UI" panose="020B0502040204020203" pitchFamily="34" charset="0"/>
                        </a:rPr>
                        <a:t>4.001</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73410637"/>
                  </a:ext>
                </a:extLst>
              </a:tr>
              <a:tr h="0">
                <a:tc>
                  <a:txBody>
                    <a:bodyPr/>
                    <a:lstStyle/>
                    <a:p>
                      <a:r>
                        <a:rPr lang="pl-PL" sz="670" dirty="0">
                          <a:latin typeface="Segoe UI" panose="020B0502040204020203" pitchFamily="34" charset="0"/>
                          <a:cs typeface="Segoe UI" panose="020B0502040204020203" pitchFamily="34" charset="0"/>
                        </a:rPr>
                        <a:t>Wpływ kosztów w skali roku </a:t>
                      </a:r>
                      <a:r>
                        <a:rPr lang="pl-PL" sz="670" dirty="0">
                          <a:solidFill>
                            <a:srgbClr val="000000"/>
                          </a:solidFill>
                          <a:effectLst/>
                          <a:latin typeface="Segoe UI" panose="020B0502040204020203" pitchFamily="34" charset="0"/>
                          <a:ea typeface="Tahoma" panose="020B0604030504040204" pitchFamily="34" charset="0"/>
                          <a:cs typeface="Segoe UI" panose="020B0502040204020203" pitchFamily="34" charset="0"/>
                        </a:rPr>
                        <a:t>(*)</a:t>
                      </a:r>
                      <a:endParaRPr lang="pl-PL" sz="670" dirty="0">
                        <a:latin typeface="Segoe UI" panose="020B0502040204020203" pitchFamily="34" charset="0"/>
                        <a:cs typeface="Segoe UI" panose="020B0502040204020203" pitchFamily="34"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pl-PL" sz="670" dirty="0">
                          <a:latin typeface="Segoe UI" panose="020B0502040204020203" pitchFamily="34" charset="0"/>
                          <a:cs typeface="Segoe UI" panose="020B0502040204020203" pitchFamily="34" charset="0"/>
                        </a:rPr>
                        <a:t>4,4%</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pl-PL" sz="670" dirty="0">
                          <a:latin typeface="Segoe UI" panose="020B0502040204020203" pitchFamily="34" charset="0"/>
                          <a:cs typeface="Segoe UI" panose="020B0502040204020203" pitchFamily="34" charset="0"/>
                        </a:rPr>
                        <a:t>2,8%</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20698088"/>
                  </a:ext>
                </a:extLst>
              </a:tr>
            </a:tbl>
          </a:graphicData>
        </a:graphic>
      </p:graphicFrame>
      <p:sp>
        <p:nvSpPr>
          <p:cNvPr id="3" name="pole tekstowe 2">
            <a:extLst>
              <a:ext uri="{FF2B5EF4-FFF2-40B4-BE49-F238E27FC236}">
                <a16:creationId xmlns:a16="http://schemas.microsoft.com/office/drawing/2014/main" id="{50DEACEA-BAE0-2170-05A7-8E7AB8351D0A}"/>
              </a:ext>
            </a:extLst>
          </p:cNvPr>
          <p:cNvSpPr txBox="1"/>
          <p:nvPr/>
        </p:nvSpPr>
        <p:spPr>
          <a:xfrm>
            <a:off x="93760" y="1273248"/>
            <a:ext cx="6764239" cy="401648"/>
          </a:xfrm>
          <a:prstGeom prst="rect">
            <a:avLst/>
          </a:prstGeom>
          <a:noFill/>
        </p:spPr>
        <p:txBody>
          <a:bodyPr wrap="square" rtlCol="0">
            <a:spAutoFit/>
          </a:bodyPr>
          <a:lstStyle/>
          <a:p>
            <a:pPr lvl="0" defTabSz="685800">
              <a:defRPr/>
            </a:pPr>
            <a:r>
              <a:rPr lang="pl-PL" sz="670" dirty="0">
                <a:latin typeface="Segoe UI" panose="020B0502040204020203" pitchFamily="34" charset="0"/>
                <a:ea typeface="Tahoma" panose="020B0604030504040204" pitchFamily="34" charset="0"/>
                <a:cs typeface="Segoe UI" panose="020B0502040204020203" pitchFamily="34" charset="0"/>
              </a:rPr>
              <a:t>(*) Ilustruje to, w jaki sposób koszty zmniejszają Twój zwrot każdego roku w okresie utrzymywania. Na przykład pokazuje to, że w przypadku wyjścia z inwestycji z upływem zalecanego okresu utrzymywania inwestycji prognozowany średni roczny zwrot wynosi -0,1% przed uwzględnieniem kosztów i -2,8% po uwzględnieniu kosztów. Możemy podzielić się częścią kosztów z osobą sprzedającą ci produkt, aby pokryć koszty usług, które świadczy ona na twoją rzecz. Osoba ta poinformuje cię o kwocie. </a:t>
            </a:r>
          </a:p>
        </p:txBody>
      </p:sp>
    </p:spTree>
    <p:extLst>
      <p:ext uri="{BB962C8B-B14F-4D97-AF65-F5344CB8AC3E}">
        <p14:creationId xmlns:p14="http://schemas.microsoft.com/office/powerpoint/2010/main" val="494311451"/>
      </p:ext>
    </p:extLst>
  </p:cSld>
  <p:clrMapOvr>
    <a:masterClrMapping/>
  </p:clrMapOvr>
</p:sld>
</file>

<file path=ppt/theme/theme1.xml><?xml version="1.0" encoding="utf-8"?>
<a:theme xmlns:a="http://schemas.openxmlformats.org/drawingml/2006/main" name="Motyw pakietu Office">
  <a:themeElements>
    <a:clrScheme name="Motyw pakietu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tyw pakietu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BF0089220AC1314C8CF8835BCB5189C9" ma:contentTypeVersion="15" ma:contentTypeDescription="Utwórz nowy dokument." ma:contentTypeScope="" ma:versionID="b9746b4fc69cc11e545415907384ac14">
  <xsd:schema xmlns:xsd="http://www.w3.org/2001/XMLSchema" xmlns:xs="http://www.w3.org/2001/XMLSchema" xmlns:p="http://schemas.microsoft.com/office/2006/metadata/properties" xmlns:ns2="b4e007e7-1970-48ab-ac5a-809f709d483e" xmlns:ns3="4ade27ba-7a6c-49b0-8eb8-c2620f9942b1" targetNamespace="http://schemas.microsoft.com/office/2006/metadata/properties" ma:root="true" ma:fieldsID="db7b05925a819929c7fa98ee1c920d9a" ns2:_="" ns3:_="">
    <xsd:import namespace="b4e007e7-1970-48ab-ac5a-809f709d483e"/>
    <xsd:import namespace="4ade27ba-7a6c-49b0-8eb8-c2620f9942b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DateTaken"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e007e7-1970-48ab-ac5a-809f709d48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Tagi obrazów" ma:readOnly="false" ma:fieldId="{5cf76f15-5ced-4ddc-b409-7134ff3c332f}" ma:taxonomyMulti="true" ma:sspId="1445cea3-426a-451c-8363-43f851d59b1a"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ade27ba-7a6c-49b0-8eb8-c2620f9942b1" elementFormDefault="qualified">
    <xsd:import namespace="http://schemas.microsoft.com/office/2006/documentManagement/types"/>
    <xsd:import namespace="http://schemas.microsoft.com/office/infopath/2007/PartnerControls"/>
    <xsd:element name="SharedWithUsers" ma:index="14" nillable="true" ma:displayName="Udostępniani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Udostępnione dla — szczegóły" ma:internalName="SharedWithDetails" ma:readOnly="true">
      <xsd:simpleType>
        <xsd:restriction base="dms:Note">
          <xsd:maxLength value="255"/>
        </xsd:restriction>
      </xsd:simpleType>
    </xsd:element>
    <xsd:element name="TaxCatchAll" ma:index="22" nillable="true" ma:displayName="Taxonomy Catch All Column" ma:hidden="true" ma:list="{df04c0c5-5cb3-4a44-8727-089a49255d33}" ma:internalName="TaxCatchAll" ma:showField="CatchAllData" ma:web="4ade27ba-7a6c-49b0-8eb8-c2620f9942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9E9BC82-6A5D-4FF9-8D9D-4A7B87B9CD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4e007e7-1970-48ab-ac5a-809f709d483e"/>
    <ds:schemaRef ds:uri="4ade27ba-7a6c-49b0-8eb8-c2620f9942b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3ED42E3-EC38-48C9-AE1E-BB9A440FAA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11807</TotalTime>
  <Words>3266</Words>
  <Application>Microsoft Office PowerPoint</Application>
  <PresentationFormat>Papier A4 (210x297 mm)</PresentationFormat>
  <Paragraphs>161</Paragraphs>
  <Slides>3</Slides>
  <Notes>3</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3</vt:i4>
      </vt:variant>
    </vt:vector>
  </HeadingPairs>
  <TitlesOfParts>
    <vt:vector size="9" baseType="lpstr">
      <vt:lpstr>Arial</vt:lpstr>
      <vt:lpstr>Calibri</vt:lpstr>
      <vt:lpstr>Calibri Light</vt:lpstr>
      <vt:lpstr>Segoe UI</vt:lpstr>
      <vt:lpstr>Wingdings</vt:lpstr>
      <vt:lpstr>Motyw pakietu Office</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Marcin Bogusz</dc:creator>
  <cp:lastModifiedBy>Monika Makowska</cp:lastModifiedBy>
  <cp:revision>382</cp:revision>
  <dcterms:created xsi:type="dcterms:W3CDTF">2022-10-26T14:12:18Z</dcterms:created>
  <dcterms:modified xsi:type="dcterms:W3CDTF">2026-05-07T19:01:12Z</dcterms:modified>
</cp:coreProperties>
</file>